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grpSp>
        <p:nvGrpSpPr>
          <p:cNvPr id="6" name="Group 6"/>
          <p:cNvGrpSpPr>
            <a:grpSpLocks noChangeAspect="1"/>
          </p:cNvGrpSpPr>
          <p:nvPr/>
        </p:nvGrpSpPr>
        <p:grpSpPr>
          <a:xfrm>
            <a:off x="331501" y="8165858"/>
            <a:ext cx="4500028" cy="4395872"/>
            <a:chOff x="0" y="0"/>
            <a:chExt cx="4828540" cy="4716780"/>
          </a:xfrm>
        </p:grpSpPr>
        <p:sp>
          <p:nvSpPr>
            <p:cNvPr id="7" name="Freeform 7"/>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158" r="-23158"/>
              </a:stretch>
            </a:blipFill>
          </p:spPr>
          <p:txBody>
            <a:bodyPr/>
            <a:lstStyle/>
            <a:p>
              <a:endParaRPr lang="de-DE"/>
            </a:p>
          </p:txBody>
        </p:sp>
      </p:grpSp>
      <p:sp>
        <p:nvSpPr>
          <p:cNvPr id="8" name="TextBox 8"/>
          <p:cNvSpPr txBox="1"/>
          <p:nvPr/>
        </p:nvSpPr>
        <p:spPr>
          <a:xfrm>
            <a:off x="1719404" y="4508953"/>
            <a:ext cx="6862621" cy="3048000"/>
          </a:xfrm>
          <a:prstGeom prst="rect">
            <a:avLst/>
          </a:prstGeom>
        </p:spPr>
        <p:txBody>
          <a:bodyPr lIns="0" tIns="0" rIns="0" bIns="0" rtlCol="0" anchor="t">
            <a:spAutoFit/>
          </a:bodyPr>
          <a:lstStyle/>
          <a:p>
            <a:pPr algn="ctr">
              <a:lnSpc>
                <a:spcPts val="6002"/>
              </a:lnSpc>
            </a:pPr>
            <a:r>
              <a:rPr lang="en-US" sz="5002" b="1">
                <a:solidFill>
                  <a:srgbClr val="197C35"/>
                </a:solidFill>
                <a:latin typeface="Cerebri Bold"/>
                <a:ea typeface="Cerebri Bold"/>
                <a:cs typeface="Cerebri Bold"/>
                <a:sym typeface="Cerebri Bold"/>
              </a:rPr>
              <a:t>Wofür wird die Winterzeit im Stallbetrieb häufig genutzt?</a:t>
            </a:r>
          </a:p>
        </p:txBody>
      </p:sp>
      <p:sp>
        <p:nvSpPr>
          <p:cNvPr id="9" name="Freeform 9"/>
          <p:cNvSpPr/>
          <p:nvPr/>
        </p:nvSpPr>
        <p:spPr>
          <a:xfrm>
            <a:off x="6294073"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Freeform 10"/>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5"/>
            <a:stretch>
              <a:fillRect/>
            </a:stretch>
          </a:blipFill>
        </p:spPr>
        <p:txBody>
          <a:bodyPr/>
          <a:lstStyle/>
          <a:p>
            <a:endParaRPr lang="de-DE"/>
          </a:p>
        </p:txBody>
      </p:sp>
      <p:sp>
        <p:nvSpPr>
          <p:cNvPr id="11" name="TextBox 11"/>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2" name="TextBox 12"/>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TextBox 6"/>
          <p:cNvSpPr txBox="1"/>
          <p:nvPr/>
        </p:nvSpPr>
        <p:spPr>
          <a:xfrm>
            <a:off x="1580587" y="4249673"/>
            <a:ext cx="7125826" cy="3875846"/>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À quoi sert souvent </a:t>
            </a:r>
          </a:p>
          <a:p>
            <a:pPr algn="ctr">
              <a:lnSpc>
                <a:spcPts val="6122"/>
              </a:lnSpc>
            </a:pPr>
            <a:r>
              <a:rPr lang="en-US" sz="5102" b="1">
                <a:solidFill>
                  <a:srgbClr val="197C35"/>
                </a:solidFill>
                <a:latin typeface="Cerebri Bold"/>
                <a:ea typeface="Cerebri Bold"/>
                <a:cs typeface="Cerebri Bold"/>
                <a:sym typeface="Cerebri Bold"/>
              </a:rPr>
              <a:t>la période hivernale </a:t>
            </a:r>
          </a:p>
          <a:p>
            <a:pPr algn="ctr">
              <a:lnSpc>
                <a:spcPts val="6122"/>
              </a:lnSpc>
            </a:pPr>
            <a:r>
              <a:rPr lang="en-US" sz="5102" b="1">
                <a:solidFill>
                  <a:srgbClr val="197C35"/>
                </a:solidFill>
                <a:latin typeface="Cerebri Bold"/>
                <a:ea typeface="Cerebri Bold"/>
                <a:cs typeface="Cerebri Bold"/>
                <a:sym typeface="Cerebri Bold"/>
              </a:rPr>
              <a:t>en élevage en stabulation/</a:t>
            </a:r>
          </a:p>
          <a:p>
            <a:pPr algn="ctr">
              <a:lnSpc>
                <a:spcPts val="6122"/>
              </a:lnSpc>
            </a:pPr>
            <a:r>
              <a:rPr lang="en-US" sz="5102" b="1">
                <a:solidFill>
                  <a:srgbClr val="197C35"/>
                </a:solidFill>
                <a:latin typeface="Cerebri Bold"/>
                <a:ea typeface="Cerebri Bold"/>
                <a:cs typeface="Cerebri Bold"/>
                <a:sym typeface="Cerebri Bold"/>
              </a:rPr>
              <a:t>bâtiment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grpSp>
        <p:nvGrpSpPr>
          <p:cNvPr id="11" name="Group 11"/>
          <p:cNvGrpSpPr>
            <a:grpSpLocks noChangeAspect="1"/>
          </p:cNvGrpSpPr>
          <p:nvPr/>
        </p:nvGrpSpPr>
        <p:grpSpPr>
          <a:xfrm>
            <a:off x="331501" y="8165858"/>
            <a:ext cx="4500028" cy="4395872"/>
            <a:chOff x="0" y="0"/>
            <a:chExt cx="4828540" cy="4716780"/>
          </a:xfrm>
        </p:grpSpPr>
        <p:sp>
          <p:nvSpPr>
            <p:cNvPr id="12" name="Freeform 12"/>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5"/>
              <a:stretch>
                <a:fillRect l="-23158" r="-23158"/>
              </a:stretch>
            </a:blipFill>
          </p:spPr>
          <p:txBody>
            <a:bodyPr/>
            <a:lstStyle/>
            <a:p>
              <a:endParaRPr lang="de-D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577428"/>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982393" y="4347525"/>
            <a:ext cx="5873962" cy="4286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Für selektive Futterverknappung</a:t>
            </a:r>
          </a:p>
        </p:txBody>
      </p:sp>
      <p:sp>
        <p:nvSpPr>
          <p:cNvPr id="10" name="TextBox 10"/>
          <p:cNvSpPr txBox="1"/>
          <p:nvPr/>
        </p:nvSpPr>
        <p:spPr>
          <a:xfrm>
            <a:off x="2982393" y="5757225"/>
            <a:ext cx="571228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Für Tierbeobachtung und betriebliche Planung</a:t>
            </a:r>
          </a:p>
        </p:txBody>
      </p:sp>
      <p:sp>
        <p:nvSpPr>
          <p:cNvPr id="11" name="TextBox 11"/>
          <p:cNvSpPr txBox="1"/>
          <p:nvPr/>
        </p:nvSpPr>
        <p:spPr>
          <a:xfrm>
            <a:off x="2982393" y="7328419"/>
            <a:ext cx="5873962" cy="4286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Für saisonale Umbauten</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2810685" y="4331412"/>
            <a:ext cx="5949887" cy="778510"/>
          </a:xfrm>
          <a:prstGeom prst="rect">
            <a:avLst/>
          </a:prstGeom>
        </p:spPr>
        <p:txBody>
          <a:bodyPr lIns="0" tIns="0" rIns="0" bIns="0" rtlCol="0" anchor="t">
            <a:spAutoFit/>
          </a:bodyPr>
          <a:lstStyle/>
          <a:p>
            <a:pPr algn="l">
              <a:lnSpc>
                <a:spcPts val="3080"/>
              </a:lnSpc>
            </a:pPr>
            <a:r>
              <a:rPr lang="en-US" sz="2800">
                <a:solidFill>
                  <a:srgbClr val="197C35"/>
                </a:solidFill>
                <a:latin typeface="Cerebri"/>
                <a:ea typeface="Cerebri"/>
                <a:cs typeface="Cerebri"/>
                <a:sym typeface="Cerebri"/>
              </a:rPr>
              <a:t>À restreindre sélectivement l’alimentation</a:t>
            </a:r>
          </a:p>
        </p:txBody>
      </p:sp>
      <p:sp>
        <p:nvSpPr>
          <p:cNvPr id="10" name="TextBox 10"/>
          <p:cNvSpPr txBox="1"/>
          <p:nvPr/>
        </p:nvSpPr>
        <p:spPr>
          <a:xfrm>
            <a:off x="2887632" y="5757225"/>
            <a:ext cx="5657188"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Pour l’observation des animaux et la planification de l’exploitation</a:t>
            </a:r>
          </a:p>
        </p:txBody>
      </p:sp>
      <p:sp>
        <p:nvSpPr>
          <p:cNvPr id="11" name="TextBox 11"/>
          <p:cNvSpPr txBox="1"/>
          <p:nvPr/>
        </p:nvSpPr>
        <p:spPr>
          <a:xfrm>
            <a:off x="2887632" y="7311031"/>
            <a:ext cx="6088692" cy="4286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Pour des rénovations saisonnières</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Freeform 6"/>
          <p:cNvSpPr/>
          <p:nvPr/>
        </p:nvSpPr>
        <p:spPr>
          <a:xfrm>
            <a:off x="1127219"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a:off x="1654650" y="3323819"/>
            <a:ext cx="6977699" cy="6252083"/>
          </a:xfrm>
          <a:prstGeom prst="rect">
            <a:avLst/>
          </a:prstGeom>
        </p:spPr>
        <p:txBody>
          <a:bodyPr lIns="0" tIns="0" rIns="0" bIns="0" rtlCol="0" anchor="t">
            <a:spAutoFit/>
          </a:bodyPr>
          <a:lstStyle/>
          <a:p>
            <a:pPr algn="l">
              <a:lnSpc>
                <a:spcPts val="3556"/>
              </a:lnSpc>
            </a:pPr>
            <a:r>
              <a:rPr lang="en-US" sz="2800">
                <a:solidFill>
                  <a:srgbClr val="197C35"/>
                </a:solidFill>
                <a:latin typeface="Cerebri"/>
                <a:ea typeface="Cerebri"/>
                <a:cs typeface="Cerebri"/>
                <a:sym typeface="Cerebri"/>
              </a:rPr>
              <a:t>In der Winterzeit sind die Tiere meist im Stall untergebracht, wodurch sie einfacher und genauer beobachtet werden können. Diese Zeit wird häufig genutzt, um den Gesundheitszustand, das Verhalten und die Entwicklung der Tiere besser zu kontrollieren. Gleichzeitig eignet sich der Winter gut für betriebliche Planung, etwa für die Vorbereitung der Weidesaison, die Futterplanung, Zuchtentscheidungen oder Investitionen im neuen Betriebsjahr. Die ruhigere Jahreszeit im Stallbetrieb bietet also eine wertvolle Gelegenheit für Reflexion und strategisches Vorgehen.</a:t>
            </a:r>
          </a:p>
        </p:txBody>
      </p:sp>
      <p:sp>
        <p:nvSpPr>
          <p:cNvPr id="8" name="Freeform 8"/>
          <p:cNvSpPr/>
          <p:nvPr/>
        </p:nvSpPr>
        <p:spPr>
          <a:xfrm>
            <a:off x="6429596" y="98046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9" name="TextBox 9"/>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131081" cy="7942881"/>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Freeform 6"/>
          <p:cNvSpPr/>
          <p:nvPr/>
        </p:nvSpPr>
        <p:spPr>
          <a:xfrm>
            <a:off x="1283849" y="982435"/>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ctr">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617952" y="3273847"/>
            <a:ext cx="7165640" cy="6290183"/>
          </a:xfrm>
          <a:prstGeom prst="rect">
            <a:avLst/>
          </a:prstGeom>
        </p:spPr>
        <p:txBody>
          <a:bodyPr lIns="0" tIns="0" rIns="0" bIns="0" rtlCol="0" anchor="t">
            <a:spAutoFit/>
          </a:bodyPr>
          <a:lstStyle/>
          <a:p>
            <a:pPr algn="l">
              <a:lnSpc>
                <a:spcPts val="3683"/>
              </a:lnSpc>
            </a:pPr>
            <a:r>
              <a:rPr lang="en-US" sz="2900">
                <a:solidFill>
                  <a:srgbClr val="197C35"/>
                </a:solidFill>
                <a:latin typeface="Cerebri"/>
                <a:ea typeface="Cerebri"/>
                <a:cs typeface="Cerebri"/>
                <a:sym typeface="Cerebri"/>
              </a:rPr>
              <a:t>Antwort A ist falsch, weil eine gezielte Futterverknappung im Winter eher unüblich ist und dem Tierwohl schaden könnte. Gerade in der kalten Jahreszeit ist ein ausgeglichener Energiehaushalt wichtig, um Gesundheit und Leistung der Tiere zu sichern.</a:t>
            </a:r>
          </a:p>
          <a:p>
            <a:pPr algn="l">
              <a:lnSpc>
                <a:spcPts val="3683"/>
              </a:lnSpc>
            </a:pPr>
            <a:endParaRPr lang="en-US" sz="2900">
              <a:solidFill>
                <a:srgbClr val="197C35"/>
              </a:solidFill>
              <a:latin typeface="Cerebri"/>
              <a:ea typeface="Cerebri"/>
              <a:cs typeface="Cerebri"/>
              <a:sym typeface="Cerebri"/>
            </a:endParaRPr>
          </a:p>
          <a:p>
            <a:pPr algn="l">
              <a:lnSpc>
                <a:spcPts val="3429"/>
              </a:lnSpc>
            </a:pPr>
            <a:r>
              <a:rPr lang="en-US" sz="2700">
                <a:solidFill>
                  <a:srgbClr val="197C35"/>
                </a:solidFill>
                <a:latin typeface="Cerebri"/>
                <a:ea typeface="Cerebri"/>
                <a:cs typeface="Cerebri"/>
                <a:sym typeface="Cerebri"/>
              </a:rPr>
              <a:t>Antwort C trifft ebenfalls nicht zu, denn grössere bauliche Umbauten im Stall werden meist ausserhalb der Stallperiode geplant und durchgeführt. Während die Tiere im Stall sind, wären solche Arbeiten oft logistisch schwierig und würden das Tierwohl beeinträchtigen.</a:t>
            </a:r>
          </a:p>
        </p:txBody>
      </p:sp>
      <p:sp>
        <p:nvSpPr>
          <p:cNvPr id="9" name="Freeform 9"/>
          <p:cNvSpPr/>
          <p:nvPr/>
        </p:nvSpPr>
        <p:spPr>
          <a:xfrm>
            <a:off x="6429596" y="9791741"/>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15478"/>
            <a:ext cx="8229600" cy="8039120"/>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6" name="Freeform 6"/>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8" name="TextBox 8"/>
          <p:cNvSpPr txBox="1"/>
          <p:nvPr/>
        </p:nvSpPr>
        <p:spPr>
          <a:xfrm>
            <a:off x="1648647" y="3437140"/>
            <a:ext cx="6989706" cy="5986272"/>
          </a:xfrm>
          <a:prstGeom prst="rect">
            <a:avLst/>
          </a:prstGeom>
        </p:spPr>
        <p:txBody>
          <a:bodyPr lIns="0" tIns="0" rIns="0" bIns="0" rtlCol="0" anchor="t">
            <a:spAutoFit/>
          </a:bodyPr>
          <a:lstStyle/>
          <a:p>
            <a:pPr algn="l">
              <a:lnSpc>
                <a:spcPts val="3429"/>
              </a:lnSpc>
            </a:pPr>
            <a:r>
              <a:rPr lang="en-US" sz="2700">
                <a:solidFill>
                  <a:srgbClr val="197C35"/>
                </a:solidFill>
                <a:latin typeface="Cerebri"/>
                <a:ea typeface="Cerebri"/>
                <a:cs typeface="Cerebri"/>
                <a:sym typeface="Cerebri"/>
              </a:rPr>
              <a:t>En hiver, les animaux sont généralement logés en bâtiment, ce qui permet de les observer plus facilement et plus précisément. Cette période est souvent utilisée pour mieux contrôler l’état de santé, le comportement et le développement des animaux. Parallèlement, l’hiver se prête bien à la planification de l’exploitation, comme la préparation de la saison de pâturage, la planification de l’alimentation, les décisions d’élevage ou les investissements pour la nouvelle année agricole. La période plus calme en bâtiment offre ainsi une précieuse occasion de réflexion et de stratégie.</a:t>
            </a:r>
          </a:p>
        </p:txBody>
      </p:sp>
      <p:sp>
        <p:nvSpPr>
          <p:cNvPr id="9" name="Freeform 9"/>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2415478"/>
            <a:ext cx="8229600" cy="8039120"/>
            <a:chOff x="0" y="0"/>
            <a:chExt cx="4828540" cy="4716780"/>
          </a:xfrm>
        </p:grpSpPr>
        <p:sp>
          <p:nvSpPr>
            <p:cNvPr id="3" name="Freeform 3"/>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p:spPr>
          <p:txBody>
            <a:bodyPr/>
            <a:lstStyle/>
            <a:p>
              <a:endParaRPr lang="de-DE"/>
            </a:p>
          </p:txBody>
        </p:sp>
      </p:grpSp>
      <p:sp>
        <p:nvSpPr>
          <p:cNvPr id="4" name="Freeform 4"/>
          <p:cNvSpPr/>
          <p:nvPr/>
        </p:nvSpPr>
        <p:spPr>
          <a:xfrm>
            <a:off x="1416643" y="734725"/>
            <a:ext cx="1779678" cy="2075865"/>
          </a:xfrm>
          <a:custGeom>
            <a:avLst/>
            <a:gdLst/>
            <a:ahLst/>
            <a:cxnLst/>
            <a:rect l="l" t="t" r="r" b="b"/>
            <a:pathLst>
              <a:path w="1779678" h="2075865">
                <a:moveTo>
                  <a:pt x="0" y="0"/>
                </a:moveTo>
                <a:lnTo>
                  <a:pt x="1779677" y="0"/>
                </a:lnTo>
                <a:lnTo>
                  <a:pt x="1779677" y="2075865"/>
                </a:lnTo>
                <a:lnTo>
                  <a:pt x="0" y="2075865"/>
                </a:lnTo>
                <a:lnTo>
                  <a:pt x="0" y="0"/>
                </a:lnTo>
                <a:close/>
              </a:path>
            </a:pathLst>
          </a:custGeom>
          <a:blipFill>
            <a:blip r:embed="rId2"/>
            <a:stretch>
              <a:fillRect/>
            </a:stretch>
          </a:blipFill>
        </p:spPr>
        <p:txBody>
          <a:bodyPr/>
          <a:lstStyle/>
          <a:p>
            <a:endParaRPr lang="de-DE"/>
          </a:p>
        </p:txBody>
      </p:sp>
      <p:sp>
        <p:nvSpPr>
          <p:cNvPr id="5" name="TextBox 5"/>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B</a:t>
            </a:r>
          </a:p>
        </p:txBody>
      </p:sp>
      <p:sp>
        <p:nvSpPr>
          <p:cNvPr id="6" name="TextBox 6"/>
          <p:cNvSpPr txBox="1"/>
          <p:nvPr/>
        </p:nvSpPr>
        <p:spPr>
          <a:xfrm>
            <a:off x="1432035" y="3255943"/>
            <a:ext cx="7422930" cy="6348666"/>
          </a:xfrm>
          <a:prstGeom prst="rect">
            <a:avLst/>
          </a:prstGeom>
        </p:spPr>
        <p:txBody>
          <a:bodyPr lIns="0" tIns="0" rIns="0" bIns="0" rtlCol="0" anchor="t">
            <a:spAutoFit/>
          </a:bodyPr>
          <a:lstStyle/>
          <a:p>
            <a:pPr algn="l">
              <a:lnSpc>
                <a:spcPts val="3429"/>
              </a:lnSpc>
            </a:pPr>
            <a:r>
              <a:rPr lang="en-US" sz="2700">
                <a:solidFill>
                  <a:srgbClr val="197C35"/>
                </a:solidFill>
                <a:latin typeface="Cerebri"/>
                <a:ea typeface="Cerebri"/>
                <a:cs typeface="Cerebri"/>
                <a:sym typeface="Cerebri"/>
              </a:rPr>
              <a:t>La réponse A est fausse, car une restriction alimentaire ciblée en hiver est plutôt inhabituelle et pourrait nuire au bien-être des animaux. En particulier pendant la saison froide, un équilibre énergétique suffisant est essentiel pour garantir la santé et la performance des animaux.</a:t>
            </a:r>
          </a:p>
          <a:p>
            <a:pPr algn="l">
              <a:lnSpc>
                <a:spcPts val="3429"/>
              </a:lnSpc>
            </a:pPr>
            <a:endParaRPr lang="en-US" sz="2700">
              <a:solidFill>
                <a:srgbClr val="197C35"/>
              </a:solidFill>
              <a:latin typeface="Cerebri"/>
              <a:ea typeface="Cerebri"/>
              <a:cs typeface="Cerebri"/>
              <a:sym typeface="Cerebri"/>
            </a:endParaRPr>
          </a:p>
          <a:p>
            <a:pPr algn="l">
              <a:lnSpc>
                <a:spcPts val="3302"/>
              </a:lnSpc>
            </a:pPr>
            <a:r>
              <a:rPr lang="en-US" sz="2600">
                <a:solidFill>
                  <a:srgbClr val="197C35"/>
                </a:solidFill>
                <a:latin typeface="Cerebri"/>
                <a:ea typeface="Cerebri"/>
                <a:cs typeface="Cerebri"/>
                <a:sym typeface="Cerebri"/>
              </a:rPr>
              <a:t>La réponse C n’est pas non plus correcte, car les grands travaux de rénovation en bâtiment sont généralement planifiés et réalisés en dehors de la période où les animaux sont logés à l’intérieur. Lorsque les animaux sont au bâtiment, ces travaux seraient souvent logistiquement compliqués et nuiraient à leur bien-être.</a:t>
            </a:r>
          </a:p>
        </p:txBody>
      </p:sp>
      <p:sp>
        <p:nvSpPr>
          <p:cNvPr id="7" name="Freeform 7"/>
          <p:cNvSpPr/>
          <p:nvPr/>
        </p:nvSpPr>
        <p:spPr>
          <a:xfrm>
            <a:off x="6429596" y="9713062"/>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2409347"/>
            <a:ext cx="8230557" cy="8040055"/>
            <a:chOff x="0" y="0"/>
            <a:chExt cx="4828540" cy="4716780"/>
          </a:xfrm>
        </p:grpSpPr>
        <p:sp>
          <p:nvSpPr>
            <p:cNvPr id="5" name="Freeform 5"/>
            <p:cNvSpPr/>
            <p:nvPr/>
          </p:nvSpPr>
          <p:spPr>
            <a:xfrm>
              <a:off x="1103" y="1273"/>
              <a:ext cx="4830645" cy="4716345"/>
            </a:xfrm>
            <a:custGeom>
              <a:avLst/>
              <a:gdLst/>
              <a:ahLst/>
              <a:cxnLst/>
              <a:rect l="l" t="t" r="r" b="b"/>
              <a:pathLst>
                <a:path w="4830645" h="47163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23158" r="-23158"/>
              </a:stretch>
            </a:blipFill>
          </p:spPr>
          <p:txBody>
            <a:bodyPr/>
            <a:lstStyle/>
            <a:p>
              <a:endParaRPr lang="de-DE"/>
            </a:p>
          </p:txBody>
        </p:sp>
      </p:grpSp>
      <p:sp>
        <p:nvSpPr>
          <p:cNvPr id="6" name="Freeform 6"/>
          <p:cNvSpPr/>
          <p:nvPr/>
        </p:nvSpPr>
        <p:spPr>
          <a:xfrm>
            <a:off x="1028700" y="1308273"/>
            <a:ext cx="1461725" cy="1704996"/>
          </a:xfrm>
          <a:custGeom>
            <a:avLst/>
            <a:gdLst/>
            <a:ahLst/>
            <a:cxnLst/>
            <a:rect l="l" t="t" r="r" b="b"/>
            <a:pathLst>
              <a:path w="1461725" h="1704996">
                <a:moveTo>
                  <a:pt x="0" y="0"/>
                </a:moveTo>
                <a:lnTo>
                  <a:pt x="1461725" y="0"/>
                </a:lnTo>
                <a:lnTo>
                  <a:pt x="1461725"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Benutzerdefiniert</PresentationFormat>
  <Paragraphs>33</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Cerebri Bold</vt:lpstr>
      <vt:lpstr>Cerebri</vt:lpstr>
      <vt:lpstr>Calibri</vt:lpstr>
      <vt:lpstr>Aloja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Quiz24_Radiesli</dc:title>
  <dc:creator>Marie-Luise Simon (Agroimage)</dc:creator>
  <cp:lastModifiedBy>Simon Marie-Luise</cp:lastModifiedBy>
  <cp:revision>1</cp:revision>
  <dcterms:created xsi:type="dcterms:W3CDTF">2006-08-16T00:00:00Z</dcterms:created>
  <dcterms:modified xsi:type="dcterms:W3CDTF">2026-03-02T14:10:52Z</dcterms:modified>
  <dc:identifier>DAHAKx00ceM</dc:identifier>
</cp:coreProperties>
</file>