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 Id="rId6"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1.jpe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grpSp>
        <p:nvGrpSpPr>
          <p:cNvPr name="Group 6" id="6"/>
          <p:cNvGrpSpPr>
            <a:grpSpLocks noChangeAspect="true"/>
          </p:cNvGrpSpPr>
          <p:nvPr/>
        </p:nvGrpSpPr>
        <p:grpSpPr>
          <a:xfrm rot="0">
            <a:off x="331501" y="8165858"/>
            <a:ext cx="4500028" cy="4395872"/>
            <a:chOff x="0" y="0"/>
            <a:chExt cx="4828540" cy="4716780"/>
          </a:xfrm>
        </p:grpSpPr>
        <p:sp>
          <p:nvSpPr>
            <p:cNvPr name="Freeform 7" id="7"/>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15143" t="0" r="-15143" b="0"/>
              </a:stretch>
            </a:blipFill>
          </p:spPr>
        </p:sp>
      </p:grpSp>
      <p:sp>
        <p:nvSpPr>
          <p:cNvPr name="TextBox 8" id="8"/>
          <p:cNvSpPr txBox="true"/>
          <p:nvPr/>
        </p:nvSpPr>
        <p:spPr>
          <a:xfrm rot="0">
            <a:off x="2236030" y="4330174"/>
            <a:ext cx="6160721" cy="3048000"/>
          </a:xfrm>
          <a:prstGeom prst="rect">
            <a:avLst/>
          </a:prstGeom>
        </p:spPr>
        <p:txBody>
          <a:bodyPr anchor="t" rtlCol="false" tIns="0" lIns="0" bIns="0" rIns="0">
            <a:spAutoFit/>
          </a:bodyPr>
          <a:lstStyle/>
          <a:p>
            <a:pPr algn="ctr">
              <a:lnSpc>
                <a:spcPts val="6002"/>
              </a:lnSpc>
            </a:pPr>
            <a:r>
              <a:rPr lang="en-US" sz="5002" b="true">
                <a:solidFill>
                  <a:srgbClr val="197C35"/>
                </a:solidFill>
                <a:latin typeface="Cerebri Bold"/>
                <a:ea typeface="Cerebri Bold"/>
                <a:cs typeface="Cerebri Bold"/>
                <a:sym typeface="Cerebri Bold"/>
              </a:rPr>
              <a:t>Warum ist eine gute Planung der Weideflächen im Frühjahr wichtig?</a:t>
            </a:r>
          </a:p>
        </p:txBody>
      </p:sp>
      <p:sp>
        <p:nvSpPr>
          <p:cNvPr name="Freeform 9" id="9"/>
          <p:cNvSpPr/>
          <p:nvPr/>
        </p:nvSpPr>
        <p:spPr>
          <a:xfrm flipH="false" flipV="false" rot="0">
            <a:off x="6294073"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5"/>
            <a:stretch>
              <a:fillRect l="0" t="0" r="0" b="0"/>
            </a:stretch>
          </a:blipFill>
        </p:spPr>
      </p:sp>
      <p:sp>
        <p:nvSpPr>
          <p:cNvPr name="TextBox 11" id="11"/>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2" id="12"/>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0">
            <a:off x="1580587" y="4249673"/>
            <a:ext cx="7125826"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Pourquoi une bonne planification des pâturages au printemps est-elle importante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grpSp>
        <p:nvGrpSpPr>
          <p:cNvPr name="Group 11" id="11"/>
          <p:cNvGrpSpPr>
            <a:grpSpLocks noChangeAspect="true"/>
          </p:cNvGrpSpPr>
          <p:nvPr/>
        </p:nvGrpSpPr>
        <p:grpSpPr>
          <a:xfrm rot="0">
            <a:off x="331501" y="8165858"/>
            <a:ext cx="4500028" cy="4395872"/>
            <a:chOff x="0" y="0"/>
            <a:chExt cx="4828540" cy="4716780"/>
          </a:xfrm>
        </p:grpSpPr>
        <p:sp>
          <p:nvSpPr>
            <p:cNvPr name="Freeform 12" id="12"/>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5"/>
              <a:stretch>
                <a:fillRect l="-75323" t="-26" r="-75234" b="17"/>
              </a:stretch>
            </a:blipFill>
          </p:spPr>
        </p:sp>
      </p:grpSp>
      <p:grpSp>
        <p:nvGrpSpPr>
          <p:cNvPr name="Group 13" id="13"/>
          <p:cNvGrpSpPr>
            <a:grpSpLocks noChangeAspect="true"/>
          </p:cNvGrpSpPr>
          <p:nvPr/>
        </p:nvGrpSpPr>
        <p:grpSpPr>
          <a:xfrm rot="0">
            <a:off x="331501" y="8165858"/>
            <a:ext cx="4500028" cy="4395872"/>
            <a:chOff x="0" y="0"/>
            <a:chExt cx="4828540" cy="4716780"/>
          </a:xfrm>
        </p:grpSpPr>
        <p:sp>
          <p:nvSpPr>
            <p:cNvPr name="Freeform 14" id="14"/>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6"/>
              <a:stretch>
                <a:fillRect l="-15143" t="0" r="-15143"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577428"/>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982393" y="4162167"/>
            <a:ext cx="504572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Um die Tiere schneller mästen zu können</a:t>
            </a:r>
          </a:p>
        </p:txBody>
      </p:sp>
      <p:sp>
        <p:nvSpPr>
          <p:cNvPr name="TextBox 10" id="10"/>
          <p:cNvSpPr txBox="true"/>
          <p:nvPr/>
        </p:nvSpPr>
        <p:spPr>
          <a:xfrm rot="0">
            <a:off x="2982393" y="5757225"/>
            <a:ext cx="571228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Um Überweidung und Trittschäden zu vermeiden</a:t>
            </a:r>
          </a:p>
        </p:txBody>
      </p:sp>
      <p:sp>
        <p:nvSpPr>
          <p:cNvPr name="TextBox 11" id="11"/>
          <p:cNvSpPr txBox="true"/>
          <p:nvPr/>
        </p:nvSpPr>
        <p:spPr>
          <a:xfrm rot="0">
            <a:off x="2982393" y="7328419"/>
            <a:ext cx="5438784"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Um weniger Wasser bereitstellen zu müssen</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201537"/>
            <a:ext cx="5135683" cy="778510"/>
          </a:xfrm>
          <a:prstGeom prst="rect">
            <a:avLst/>
          </a:prstGeom>
        </p:spPr>
        <p:txBody>
          <a:bodyPr anchor="t" rtlCol="false" tIns="0" lIns="0" bIns="0" rIns="0">
            <a:spAutoFit/>
          </a:bodyPr>
          <a:lstStyle/>
          <a:p>
            <a:pPr algn="l">
              <a:lnSpc>
                <a:spcPts val="3080"/>
              </a:lnSpc>
            </a:pPr>
            <a:r>
              <a:rPr lang="en-US" sz="2800">
                <a:solidFill>
                  <a:srgbClr val="197C35"/>
                </a:solidFill>
                <a:latin typeface="Cerebri"/>
                <a:ea typeface="Cerebri"/>
                <a:cs typeface="Cerebri"/>
                <a:sym typeface="Cerebri"/>
              </a:rPr>
              <a:t>Pour engraisser les animaux plus rapidement</a:t>
            </a:r>
          </a:p>
        </p:txBody>
      </p:sp>
      <p:sp>
        <p:nvSpPr>
          <p:cNvPr name="TextBox 10" id="10"/>
          <p:cNvSpPr txBox="true"/>
          <p:nvPr/>
        </p:nvSpPr>
        <p:spPr>
          <a:xfrm rot="0">
            <a:off x="2887632" y="5757225"/>
            <a:ext cx="5657188"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Pour éviter le surpâturage et les dommages dus au piétinement</a:t>
            </a:r>
          </a:p>
        </p:txBody>
      </p:sp>
      <p:sp>
        <p:nvSpPr>
          <p:cNvPr name="TextBox 11" id="11"/>
          <p:cNvSpPr txBox="true"/>
          <p:nvPr/>
        </p:nvSpPr>
        <p:spPr>
          <a:xfrm rot="0">
            <a:off x="2887632" y="7328419"/>
            <a:ext cx="4249715"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pour devoir fournir moins d’eau</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127219"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2117904" y="4016193"/>
            <a:ext cx="6051192" cy="42786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Im Frühjah</a:t>
            </a:r>
            <a:r>
              <a:rPr lang="en-US" sz="3000">
                <a:solidFill>
                  <a:srgbClr val="197C35"/>
                </a:solidFill>
                <a:latin typeface="Cerebri"/>
                <a:ea typeface="Cerebri"/>
                <a:cs typeface="Cerebri"/>
                <a:sym typeface="Cerebri"/>
              </a:rPr>
              <a:t>r ist d</a:t>
            </a:r>
            <a:r>
              <a:rPr lang="en-US" sz="3000">
                <a:solidFill>
                  <a:srgbClr val="197C35"/>
                </a:solidFill>
                <a:latin typeface="Cerebri"/>
                <a:ea typeface="Cerebri"/>
                <a:cs typeface="Cerebri"/>
                <a:sym typeface="Cerebri"/>
              </a:rPr>
              <a:t>er Boden oft noch feucht und empfindlich. Eine gute Planung und Steuerung der Weideflächen hilft, Trittschäden zu vermeiden und die Grasnarbe zu schonen. So bleibt die Weidefläche langfristig produktiv und kann den Tieren hochwertiges Futter liefern.</a:t>
            </a:r>
          </a:p>
        </p:txBody>
      </p:sp>
      <p:sp>
        <p:nvSpPr>
          <p:cNvPr name="Freeform 8" id="8"/>
          <p:cNvSpPr/>
          <p:nvPr/>
        </p:nvSpPr>
        <p:spPr>
          <a:xfrm flipH="false" flipV="false" rot="0">
            <a:off x="6429596" y="98046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131081" cy="7942881"/>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283849" y="982435"/>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758332" y="3430588"/>
            <a:ext cx="6969108" cy="5988050"/>
          </a:xfrm>
          <a:prstGeom prst="rect">
            <a:avLst/>
          </a:prstGeom>
        </p:spPr>
        <p:txBody>
          <a:bodyPr anchor="t" rtlCol="false" tIns="0" lIns="0" bIns="0" rIns="0">
            <a:spAutoFit/>
          </a:bodyPr>
          <a:lstStyle/>
          <a:p>
            <a:pPr algn="l">
              <a:lnSpc>
                <a:spcPts val="3175"/>
              </a:lnSpc>
            </a:pPr>
            <a:r>
              <a:rPr lang="en-US" sz="2500">
                <a:solidFill>
                  <a:srgbClr val="197C35"/>
                </a:solidFill>
                <a:latin typeface="Cerebri"/>
                <a:ea typeface="Cerebri"/>
                <a:cs typeface="Cerebri"/>
                <a:sym typeface="Cerebri"/>
              </a:rPr>
              <a:t>Antwort A ist falsch, weil eine gezielte Weideplanung nicht primär der schnellen Mast dient. Mastleistung hängt vor allem von Futterqualität und Rationsgestaltung ab, nicht nur von der Organisation der Weideflächen. Das Ziel ist eine nachhaltige Nutzung der Fläche, nicht eine kurzfristige Gewichtszunahme.</a:t>
            </a:r>
          </a:p>
          <a:p>
            <a:pPr algn="l">
              <a:lnSpc>
                <a:spcPts val="3175"/>
              </a:lnSpc>
            </a:pPr>
          </a:p>
          <a:p>
            <a:pPr algn="l">
              <a:lnSpc>
                <a:spcPts val="3175"/>
              </a:lnSpc>
            </a:pPr>
            <a:r>
              <a:rPr lang="en-US" sz="2500">
                <a:solidFill>
                  <a:srgbClr val="197C35"/>
                </a:solidFill>
                <a:latin typeface="Cerebri"/>
                <a:ea typeface="Cerebri"/>
                <a:cs typeface="Cerebri"/>
                <a:sym typeface="Cerebri"/>
              </a:rPr>
              <a:t>Antwort C ist ebenfalls nicht korrekt, denn die Wasserversorgung der Tiere muss unabhängig von der Weideplanung sichergestellt werden. Rinder und andere Weidetiere benötigen auch im Frühjahr ausreichend Wasser. Eine gute Flächenplanung verringert den Wasserbedarf der Tiere nicht.</a:t>
            </a:r>
          </a:p>
        </p:txBody>
      </p:sp>
      <p:sp>
        <p:nvSpPr>
          <p:cNvPr name="Freeform 9" id="9"/>
          <p:cNvSpPr/>
          <p:nvPr/>
        </p:nvSpPr>
        <p:spPr>
          <a:xfrm flipH="false" flipV="false" rot="0">
            <a:off x="6429596" y="9791741"/>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229600" cy="8039120"/>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6" id="6"/>
          <p:cNvSpPr/>
          <p:nvPr/>
        </p:nvSpPr>
        <p:spPr>
          <a:xfrm flipH="false" flipV="false" rot="0">
            <a:off x="1416643" y="73472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648647" y="3437140"/>
            <a:ext cx="6989706" cy="5986272"/>
          </a:xfrm>
          <a:prstGeom prst="rect">
            <a:avLst/>
          </a:prstGeom>
        </p:spPr>
        <p:txBody>
          <a:bodyPr anchor="t" rtlCol="false" tIns="0" lIns="0" bIns="0" rIns="0">
            <a:spAutoFit/>
          </a:bodyPr>
          <a:lstStyle/>
          <a:p>
            <a:pPr algn="l">
              <a:lnSpc>
                <a:spcPts val="3429"/>
              </a:lnSpc>
            </a:pPr>
            <a:r>
              <a:rPr lang="en-US" sz="2700">
                <a:solidFill>
                  <a:srgbClr val="197C35"/>
                </a:solidFill>
                <a:latin typeface="Cerebri"/>
                <a:ea typeface="Cerebri"/>
                <a:cs typeface="Cerebri"/>
                <a:sym typeface="Cerebri"/>
              </a:rPr>
              <a:t>En hiver, les animaux sont généralement logés en bâtiment, ce qui permet de les observer plus facilement et plus précisément. Cette période est souvent utilisée pour mieux contrôler l’état de santé, le comportement et le développement des animaux. Parallèlement, l’hiver se prête bien à la planification de l’exploitation, comme la préparation de la saison de pâturage, la planification de l’alimentation, les décisions d’élevage ou les investissements pour la nouvelle année agricole. La période plus calme en bâtiment offre ainsi une précieuse occasion de réflexion et de stratégie.</a:t>
            </a:r>
          </a:p>
        </p:txBody>
      </p:sp>
      <p:sp>
        <p:nvSpPr>
          <p:cNvPr name="Freeform 9" id="9"/>
          <p:cNvSpPr/>
          <p:nvPr/>
        </p:nvSpPr>
        <p:spPr>
          <a:xfrm flipH="false" flipV="false" rot="0">
            <a:off x="6429596" y="9713062"/>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028700" y="2415478"/>
            <a:ext cx="8229600" cy="8039120"/>
            <a:chOff x="0" y="0"/>
            <a:chExt cx="4828540" cy="4716780"/>
          </a:xfrm>
        </p:grpSpPr>
        <p:sp>
          <p:nvSpPr>
            <p:cNvPr name="Freeform 3" id="3"/>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sp>
      </p:grpSp>
      <p:sp>
        <p:nvSpPr>
          <p:cNvPr name="Freeform 4" id="4"/>
          <p:cNvSpPr/>
          <p:nvPr/>
        </p:nvSpPr>
        <p:spPr>
          <a:xfrm flipH="false" flipV="false" rot="0">
            <a:off x="1416643" y="73472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5" id="5"/>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6" id="6"/>
          <p:cNvSpPr txBox="true"/>
          <p:nvPr/>
        </p:nvSpPr>
        <p:spPr>
          <a:xfrm rot="0">
            <a:off x="1432035" y="3255943"/>
            <a:ext cx="7422930" cy="6348666"/>
          </a:xfrm>
          <a:prstGeom prst="rect">
            <a:avLst/>
          </a:prstGeom>
        </p:spPr>
        <p:txBody>
          <a:bodyPr anchor="t" rtlCol="false" tIns="0" lIns="0" bIns="0" rIns="0">
            <a:spAutoFit/>
          </a:bodyPr>
          <a:lstStyle/>
          <a:p>
            <a:pPr algn="l">
              <a:lnSpc>
                <a:spcPts val="3429"/>
              </a:lnSpc>
            </a:pPr>
            <a:r>
              <a:rPr lang="en-US" sz="2700">
                <a:solidFill>
                  <a:srgbClr val="197C35"/>
                </a:solidFill>
                <a:latin typeface="Cerebri"/>
                <a:ea typeface="Cerebri"/>
                <a:cs typeface="Cerebri"/>
                <a:sym typeface="Cerebri"/>
              </a:rPr>
              <a:t>La réponse A est fausse, car une restriction alimentaire ciblée en hiver est plutôt inhabituelle et pourrait nuire au bien-être des animaux. En particulier pendant la saison froide, un équilibre énergétique suffisant est essentiel pour garantir la santé et la performance des animaux.</a:t>
            </a:r>
          </a:p>
          <a:p>
            <a:pPr algn="l">
              <a:lnSpc>
                <a:spcPts val="3429"/>
              </a:lnSpc>
            </a:pPr>
          </a:p>
          <a:p>
            <a:pPr algn="l">
              <a:lnSpc>
                <a:spcPts val="3302"/>
              </a:lnSpc>
            </a:pPr>
            <a:r>
              <a:rPr lang="en-US" sz="2600">
                <a:solidFill>
                  <a:srgbClr val="197C35"/>
                </a:solidFill>
                <a:latin typeface="Cerebri"/>
                <a:ea typeface="Cerebri"/>
                <a:cs typeface="Cerebri"/>
                <a:sym typeface="Cerebri"/>
              </a:rPr>
              <a:t>La réponse C n’est pas non plus correcte, car les grands travaux de rénovation en bâtiment sont généralement planifiés et réalisés en dehors de la période où les animaux sont logés à l’intérieur. Lorsque les animaux sont au bâtiment, ces travaux seraient souvent logistiquement compliqués et nuiraient à leur bien-être.</a:t>
            </a:r>
          </a:p>
        </p:txBody>
      </p:sp>
      <p:sp>
        <p:nvSpPr>
          <p:cNvPr name="Freeform 7" id="7"/>
          <p:cNvSpPr/>
          <p:nvPr/>
        </p:nvSpPr>
        <p:spPr>
          <a:xfrm flipH="false" flipV="false" rot="0">
            <a:off x="6429596" y="9713062"/>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09347"/>
            <a:ext cx="8230557" cy="8040055"/>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58" t="0" r="-23158" b="0"/>
              </a:stretch>
            </a:blipFill>
          </p:spPr>
        </p:sp>
      </p:grpSp>
      <p:grpSp>
        <p:nvGrpSpPr>
          <p:cNvPr name="Group 6" id="6"/>
          <p:cNvGrpSpPr>
            <a:grpSpLocks noChangeAspect="true"/>
          </p:cNvGrpSpPr>
          <p:nvPr/>
        </p:nvGrpSpPr>
        <p:grpSpPr>
          <a:xfrm rot="0">
            <a:off x="1027743" y="2409347"/>
            <a:ext cx="8230557" cy="8040055"/>
            <a:chOff x="0" y="0"/>
            <a:chExt cx="4828540" cy="4716780"/>
          </a:xfrm>
        </p:grpSpPr>
        <p:sp>
          <p:nvSpPr>
            <p:cNvPr name="Freeform 7" id="7"/>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3"/>
              <a:stretch>
                <a:fillRect l="-15143" t="0" r="-15143" b="0"/>
              </a:stretch>
            </a:blipFill>
          </p:spPr>
        </p:sp>
      </p:grpSp>
      <p:sp>
        <p:nvSpPr>
          <p:cNvPr name="Freeform 8" id="8"/>
          <p:cNvSpPr/>
          <p:nvPr/>
        </p:nvSpPr>
        <p:spPr>
          <a:xfrm flipH="false" flipV="false" rot="0">
            <a:off x="1028700" y="1308273"/>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DAHAKx00ceM</dc:identifier>
  <dcterms:modified xsi:type="dcterms:W3CDTF">2011-08-01T06:04:30Z</dcterms:modified>
  <cp:revision>1</cp:revision>
  <dc:title>Quiz_24.02.26</dc:title>
</cp:coreProperties>
</file>