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0287000" cy="12852400"/>
  <p:notesSz cx="6858000" cy="9144000"/>
  <p:embeddedFontLst>
    <p:embeddedFont>
      <p:font typeface="Aloja" panose="020B0604020202020204" charset="0"/>
      <p:regular r:id="rId11"/>
    </p:embeddedFont>
    <p:embeddedFont>
      <p:font typeface="Cerebri" panose="020B0604020202020204" charset="0"/>
      <p:regular r:id="rId12"/>
    </p:embeddedFont>
    <p:embeddedFont>
      <p:font typeface="Cerebr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FA286-48B2-43B9-BF3D-B504CF138BAE}" v="1" dt="2026-03-02T14:51:35.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268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Marie-Luise" userId="a06a5db8-40ac-4973-bc94-d6eb9bfbc261" providerId="ADAL" clId="{228B2964-7C29-41D9-BEEB-23D5CC436C81}"/>
    <pc:docChg chg="modSld">
      <pc:chgData name="Simon Marie-Luise" userId="a06a5db8-40ac-4973-bc94-d6eb9bfbc261" providerId="ADAL" clId="{228B2964-7C29-41D9-BEEB-23D5CC436C81}" dt="2026-03-02T14:51:40.292" v="3" actId="1076"/>
      <pc:docMkLst>
        <pc:docMk/>
      </pc:docMkLst>
      <pc:sldChg chg="addSp modSp mod">
        <pc:chgData name="Simon Marie-Luise" userId="a06a5db8-40ac-4973-bc94-d6eb9bfbc261" providerId="ADAL" clId="{228B2964-7C29-41D9-BEEB-23D5CC436C81}" dt="2026-03-02T14:51:40.292" v="3" actId="1076"/>
        <pc:sldMkLst>
          <pc:docMk/>
          <pc:sldMk cId="0" sldId="257"/>
        </pc:sldMkLst>
        <pc:spChg chg="mod">
          <ac:chgData name="Simon Marie-Luise" userId="a06a5db8-40ac-4973-bc94-d6eb9bfbc261" providerId="ADAL" clId="{228B2964-7C29-41D9-BEEB-23D5CC436C81}" dt="2026-03-02T14:51:35.656" v="0"/>
          <ac:spMkLst>
            <pc:docMk/>
            <pc:sldMk cId="0" sldId="257"/>
            <ac:spMk id="12" creationId="{22F9F5DE-F346-6076-987B-FCA08C94B4A1}"/>
          </ac:spMkLst>
        </pc:spChg>
        <pc:grpChg chg="add mod">
          <ac:chgData name="Simon Marie-Luise" userId="a06a5db8-40ac-4973-bc94-d6eb9bfbc261" providerId="ADAL" clId="{228B2964-7C29-41D9-BEEB-23D5CC436C81}" dt="2026-03-02T14:51:40.292" v="3" actId="1076"/>
          <ac:grpSpMkLst>
            <pc:docMk/>
            <pc:sldMk cId="0" sldId="257"/>
            <ac:grpSpMk id="11" creationId="{C2A22163-8F1C-76EF-0C02-F6A00A71523E}"/>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006456"/>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060990"/>
            <a:ext cx="7782270" cy="7602144"/>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grpSp>
        <p:nvGrpSpPr>
          <p:cNvPr id="6" name="Group 6"/>
          <p:cNvGrpSpPr>
            <a:grpSpLocks noChangeAspect="1"/>
          </p:cNvGrpSpPr>
          <p:nvPr/>
        </p:nvGrpSpPr>
        <p:grpSpPr>
          <a:xfrm>
            <a:off x="331501" y="8165858"/>
            <a:ext cx="4500028" cy="4395872"/>
            <a:chOff x="0" y="0"/>
            <a:chExt cx="4828540" cy="4716780"/>
          </a:xfrm>
        </p:grpSpPr>
        <p:sp>
          <p:nvSpPr>
            <p:cNvPr id="7" name="Freeform 7"/>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20114" r="-20114"/>
              </a:stretch>
            </a:blipFill>
          </p:spPr>
          <p:txBody>
            <a:bodyPr/>
            <a:lstStyle/>
            <a:p>
              <a:endParaRPr lang="de-DE"/>
            </a:p>
          </p:txBody>
        </p:sp>
      </p:grpSp>
      <p:sp>
        <p:nvSpPr>
          <p:cNvPr id="8" name="TextBox 8"/>
          <p:cNvSpPr txBox="1"/>
          <p:nvPr/>
        </p:nvSpPr>
        <p:spPr>
          <a:xfrm>
            <a:off x="1927942" y="4958456"/>
            <a:ext cx="6431116" cy="3048000"/>
          </a:xfrm>
          <a:prstGeom prst="rect">
            <a:avLst/>
          </a:prstGeom>
        </p:spPr>
        <p:txBody>
          <a:bodyPr lIns="0" tIns="0" rIns="0" bIns="0" rtlCol="0" anchor="t">
            <a:spAutoFit/>
          </a:bodyPr>
          <a:lstStyle/>
          <a:p>
            <a:pPr algn="ctr">
              <a:lnSpc>
                <a:spcPts val="6002"/>
              </a:lnSpc>
            </a:pPr>
            <a:r>
              <a:rPr lang="en-US" sz="5002" b="1">
                <a:solidFill>
                  <a:srgbClr val="197C35"/>
                </a:solidFill>
                <a:latin typeface="Cerebri Bold"/>
                <a:ea typeface="Cerebri Bold"/>
                <a:cs typeface="Cerebri Bold"/>
                <a:sym typeface="Cerebri Bold"/>
              </a:rPr>
              <a:t>Was ist ein möglicher Grund für saisonale Kalbungen im Februar?</a:t>
            </a:r>
          </a:p>
        </p:txBody>
      </p:sp>
      <p:sp>
        <p:nvSpPr>
          <p:cNvPr id="9" name="Freeform 9"/>
          <p:cNvSpPr/>
          <p:nvPr/>
        </p:nvSpPr>
        <p:spPr>
          <a:xfrm>
            <a:off x="6294073" y="9566851"/>
            <a:ext cx="2740562" cy="1250381"/>
          </a:xfrm>
          <a:custGeom>
            <a:avLst/>
            <a:gdLst/>
            <a:ahLst/>
            <a:cxnLst/>
            <a:rect l="l" t="t" r="r" b="b"/>
            <a:pathLst>
              <a:path w="2740562" h="1250381">
                <a:moveTo>
                  <a:pt x="0" y="0"/>
                </a:moveTo>
                <a:lnTo>
                  <a:pt x="2740562" y="0"/>
                </a:lnTo>
                <a:lnTo>
                  <a:pt x="2740562" y="1250382"/>
                </a:lnTo>
                <a:lnTo>
                  <a:pt x="0" y="12503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Freeform 10"/>
          <p:cNvSpPr/>
          <p:nvPr/>
        </p:nvSpPr>
        <p:spPr>
          <a:xfrm>
            <a:off x="857292" y="1888865"/>
            <a:ext cx="1724224" cy="2011182"/>
          </a:xfrm>
          <a:custGeom>
            <a:avLst/>
            <a:gdLst/>
            <a:ahLst/>
            <a:cxnLst/>
            <a:rect l="l" t="t" r="r" b="b"/>
            <a:pathLst>
              <a:path w="1724224" h="2011182">
                <a:moveTo>
                  <a:pt x="0" y="0"/>
                </a:moveTo>
                <a:lnTo>
                  <a:pt x="1724224" y="0"/>
                </a:lnTo>
                <a:lnTo>
                  <a:pt x="1724224" y="2011182"/>
                </a:lnTo>
                <a:lnTo>
                  <a:pt x="0" y="2011182"/>
                </a:lnTo>
                <a:lnTo>
                  <a:pt x="0" y="0"/>
                </a:lnTo>
                <a:close/>
              </a:path>
            </a:pathLst>
          </a:custGeom>
          <a:blipFill>
            <a:blip r:embed="rId5"/>
            <a:stretch>
              <a:fillRect/>
            </a:stretch>
          </a:blipFill>
        </p:spPr>
        <p:txBody>
          <a:bodyPr/>
          <a:lstStyle/>
          <a:p>
            <a:endParaRPr lang="de-DE"/>
          </a:p>
        </p:txBody>
      </p:sp>
      <p:sp>
        <p:nvSpPr>
          <p:cNvPr id="11" name="TextBox 11"/>
          <p:cNvSpPr txBox="1"/>
          <p:nvPr/>
        </p:nvSpPr>
        <p:spPr>
          <a:xfrm>
            <a:off x="3207782" y="1346412"/>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2" name="TextBox 12"/>
          <p:cNvSpPr txBox="1"/>
          <p:nvPr/>
        </p:nvSpPr>
        <p:spPr>
          <a:xfrm>
            <a:off x="2721459" y="3296940"/>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125519"/>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180052"/>
            <a:ext cx="7782270" cy="7602144"/>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a:off x="2327632" y="5043201"/>
            <a:ext cx="5736973" cy="4651015"/>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Pourquoi pratique-t-on souvent des vêlages saisonniers en février ?</a:t>
            </a:r>
          </a:p>
        </p:txBody>
      </p:sp>
      <p:sp>
        <p:nvSpPr>
          <p:cNvPr id="7" name="Freeform 7"/>
          <p:cNvSpPr/>
          <p:nvPr/>
        </p:nvSpPr>
        <p:spPr>
          <a:xfrm>
            <a:off x="6389522" y="9685914"/>
            <a:ext cx="2740562" cy="1250381"/>
          </a:xfrm>
          <a:custGeom>
            <a:avLst/>
            <a:gdLst/>
            <a:ahLst/>
            <a:cxnLst/>
            <a:rect l="l" t="t" r="r" b="b"/>
            <a:pathLst>
              <a:path w="2740562" h="1250381">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997766" y="1997930"/>
            <a:ext cx="1724224" cy="2011182"/>
          </a:xfrm>
          <a:custGeom>
            <a:avLst/>
            <a:gdLst/>
            <a:ahLst/>
            <a:cxnLst/>
            <a:rect l="l" t="t" r="r" b="b"/>
            <a:pathLst>
              <a:path w="1724224" h="2011182">
                <a:moveTo>
                  <a:pt x="0" y="0"/>
                </a:moveTo>
                <a:lnTo>
                  <a:pt x="1724223" y="0"/>
                </a:lnTo>
                <a:lnTo>
                  <a:pt x="1724223"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087510" y="1455477"/>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74078" y="3376032"/>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grpSp>
        <p:nvGrpSpPr>
          <p:cNvPr id="11" name="Group 6">
            <a:extLst>
              <a:ext uri="{FF2B5EF4-FFF2-40B4-BE49-F238E27FC236}">
                <a16:creationId xmlns:a16="http://schemas.microsoft.com/office/drawing/2014/main" id="{C2A22163-8F1C-76EF-0C02-F6A00A71523E}"/>
              </a:ext>
            </a:extLst>
          </p:cNvPr>
          <p:cNvGrpSpPr>
            <a:grpSpLocks noChangeAspect="1"/>
          </p:cNvGrpSpPr>
          <p:nvPr/>
        </p:nvGrpSpPr>
        <p:grpSpPr>
          <a:xfrm>
            <a:off x="496253" y="9097357"/>
            <a:ext cx="3452284" cy="3372379"/>
            <a:chOff x="0" y="0"/>
            <a:chExt cx="4828540" cy="4716780"/>
          </a:xfrm>
        </p:grpSpPr>
        <p:sp>
          <p:nvSpPr>
            <p:cNvPr id="12" name="Freeform 7">
              <a:extLst>
                <a:ext uri="{FF2B5EF4-FFF2-40B4-BE49-F238E27FC236}">
                  <a16:creationId xmlns:a16="http://schemas.microsoft.com/office/drawing/2014/main" id="{22F9F5DE-F346-6076-987B-FCA08C94B4A1}"/>
                </a:ext>
              </a:extLst>
            </p:cNvPr>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5"/>
              <a:stretch>
                <a:fillRect l="-20114" r="-20114"/>
              </a:stretch>
            </a:blipFill>
          </p:spPr>
          <p:txBody>
            <a:bodyPr/>
            <a:lstStyle/>
            <a:p>
              <a:endParaRPr lang="de-DE"/>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37682"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37682" y="5577428"/>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37682"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2982393" y="4191302"/>
            <a:ext cx="5873962"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die Kälber dann beim Alpaufzug mitgehen können</a:t>
            </a:r>
          </a:p>
        </p:txBody>
      </p:sp>
      <p:sp>
        <p:nvSpPr>
          <p:cNvPr id="10" name="TextBox 10"/>
          <p:cNvSpPr txBox="1"/>
          <p:nvPr/>
        </p:nvSpPr>
        <p:spPr>
          <a:xfrm>
            <a:off x="2982393" y="5660388"/>
            <a:ext cx="5712280" cy="12668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sich damit die Laktations-spitzen mit dem Futterangebot im Frühjahr decken</a:t>
            </a:r>
          </a:p>
        </p:txBody>
      </p:sp>
      <p:sp>
        <p:nvSpPr>
          <p:cNvPr id="11" name="TextBox 11"/>
          <p:cNvSpPr txBox="1"/>
          <p:nvPr/>
        </p:nvSpPr>
        <p:spPr>
          <a:xfrm>
            <a:off x="2982393" y="7386688"/>
            <a:ext cx="5873962"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die Stallarbeit im Februar minimal ist</a:t>
            </a:r>
          </a:p>
        </p:txBody>
      </p:sp>
      <p:sp>
        <p:nvSpPr>
          <p:cNvPr id="12" name="Freeform 12"/>
          <p:cNvSpPr/>
          <p:nvPr/>
        </p:nvSpPr>
        <p:spPr>
          <a:xfrm>
            <a:off x="735847" y="1659239"/>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42176"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42176" y="557275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42176"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2810685" y="4142558"/>
            <a:ext cx="5949887" cy="778510"/>
          </a:xfrm>
          <a:prstGeom prst="rect">
            <a:avLst/>
          </a:prstGeom>
        </p:spPr>
        <p:txBody>
          <a:bodyPr lIns="0" tIns="0" rIns="0" bIns="0" rtlCol="0" anchor="t">
            <a:spAutoFit/>
          </a:bodyPr>
          <a:lstStyle/>
          <a:p>
            <a:pPr algn="l">
              <a:lnSpc>
                <a:spcPts val="3080"/>
              </a:lnSpc>
            </a:pPr>
            <a:r>
              <a:rPr lang="en-US" sz="2800">
                <a:solidFill>
                  <a:srgbClr val="197C35"/>
                </a:solidFill>
                <a:latin typeface="Cerebri"/>
                <a:ea typeface="Cerebri"/>
                <a:cs typeface="Cerebri"/>
                <a:sym typeface="Cerebri"/>
              </a:rPr>
              <a:t>Pour que les veaux puissent monter à l’alpage</a:t>
            </a:r>
          </a:p>
        </p:txBody>
      </p:sp>
      <p:sp>
        <p:nvSpPr>
          <p:cNvPr id="10" name="TextBox 10"/>
          <p:cNvSpPr txBox="1"/>
          <p:nvPr/>
        </p:nvSpPr>
        <p:spPr>
          <a:xfrm>
            <a:off x="2887632" y="5643322"/>
            <a:ext cx="6045542" cy="12668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Pour faire coïncider le pic de lactation avec l’offre de fourrage au printemps</a:t>
            </a:r>
          </a:p>
        </p:txBody>
      </p:sp>
      <p:sp>
        <p:nvSpPr>
          <p:cNvPr id="11" name="TextBox 11"/>
          <p:cNvSpPr txBox="1"/>
          <p:nvPr/>
        </p:nvSpPr>
        <p:spPr>
          <a:xfrm>
            <a:off x="2887632" y="7311031"/>
            <a:ext cx="587294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que le travail en stabulation est minimal en février</a:t>
            </a:r>
          </a:p>
        </p:txBody>
      </p:sp>
      <p:sp>
        <p:nvSpPr>
          <p:cNvPr id="12" name="Freeform 12"/>
          <p:cNvSpPr/>
          <p:nvPr/>
        </p:nvSpPr>
        <p:spPr>
          <a:xfrm>
            <a:off x="603486" y="1418993"/>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127219" y="1028700"/>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a:off x="1762526" y="4042410"/>
            <a:ext cx="6761947" cy="4754880"/>
          </a:xfrm>
          <a:prstGeom prst="rect">
            <a:avLst/>
          </a:prstGeom>
        </p:spPr>
        <p:txBody>
          <a:bodyPr lIns="0" tIns="0" rIns="0" bIns="0" rtlCol="0" anchor="t">
            <a:spAutoFit/>
          </a:bodyPr>
          <a:lstStyle/>
          <a:p>
            <a:pPr algn="l">
              <a:lnSpc>
                <a:spcPts val="3810"/>
              </a:lnSpc>
            </a:pPr>
            <a:r>
              <a:rPr lang="en-US" sz="3000">
                <a:solidFill>
                  <a:srgbClr val="197C35"/>
                </a:solidFill>
                <a:latin typeface="Cerebri"/>
                <a:ea typeface="Cerebri"/>
                <a:cs typeface="Cerebri"/>
                <a:sym typeface="Cerebri"/>
              </a:rPr>
              <a:t>Eine Kalbung im Februar ist strategisch sinnvoll, weil die Milchleistung einer Kuh nach der Kalbung stark ansteigt. Diese sogenannte Laktationsspitze fällt dann genau in den Frühling, wenn das Futterangebot durch frisches Gras auf den Wiesen besonders hochwertig ist. Das ermöglicht eine effiziente und kostengünstige Fütterung, die an den hohen Bedarf der Kühe angepasst ist.</a:t>
            </a:r>
          </a:p>
        </p:txBody>
      </p:sp>
      <p:sp>
        <p:nvSpPr>
          <p:cNvPr id="8" name="Freeform 8"/>
          <p:cNvSpPr/>
          <p:nvPr/>
        </p:nvSpPr>
        <p:spPr>
          <a:xfrm>
            <a:off x="6429596" y="98046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9" name="TextBox 9"/>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127219" y="734725"/>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ctr">
              <a:lnSpc>
                <a:spcPts val="11712"/>
              </a:lnSpc>
            </a:pPr>
            <a:r>
              <a:rPr lang="en-US" sz="8366">
                <a:solidFill>
                  <a:srgbClr val="197C35"/>
                </a:solidFill>
                <a:latin typeface="Aloja"/>
                <a:ea typeface="Aloja"/>
                <a:cs typeface="Aloja"/>
                <a:sym typeface="Aloja"/>
              </a:rPr>
              <a:t>B</a:t>
            </a:r>
          </a:p>
        </p:txBody>
      </p:sp>
      <p:sp>
        <p:nvSpPr>
          <p:cNvPr id="8" name="TextBox 8"/>
          <p:cNvSpPr txBox="1"/>
          <p:nvPr/>
        </p:nvSpPr>
        <p:spPr>
          <a:xfrm>
            <a:off x="1762892" y="3183621"/>
            <a:ext cx="7025695" cy="6282436"/>
          </a:xfrm>
          <a:prstGeom prst="rect">
            <a:avLst/>
          </a:prstGeom>
        </p:spPr>
        <p:txBody>
          <a:bodyPr lIns="0" tIns="0" rIns="0" bIns="0" rtlCol="0" anchor="t">
            <a:spAutoFit/>
          </a:bodyPr>
          <a:lstStyle/>
          <a:p>
            <a:pPr algn="l">
              <a:lnSpc>
                <a:spcPts val="3302"/>
              </a:lnSpc>
            </a:pPr>
            <a:r>
              <a:rPr lang="en-US" sz="2600">
                <a:solidFill>
                  <a:srgbClr val="197C35"/>
                </a:solidFill>
                <a:latin typeface="Cerebri"/>
                <a:ea typeface="Cerebri"/>
                <a:cs typeface="Cerebri"/>
                <a:sym typeface="Cerebri"/>
              </a:rPr>
              <a:t>Antwort A ist nicht korrekt, denn Kälber sind beim Alpaufzug im Mai oder Juni noch zu jung, um mit auf die Alp zu gehen. Sie bleiben in der Regel im Tal auf dem Heimbetrieb, da sie in diesem Alter besonders betreuungsbedürftig sind.</a:t>
            </a:r>
          </a:p>
          <a:p>
            <a:pPr algn="l">
              <a:lnSpc>
                <a:spcPts val="3302"/>
              </a:lnSpc>
            </a:pPr>
            <a:endParaRPr lang="en-US" sz="2600">
              <a:solidFill>
                <a:srgbClr val="197C35"/>
              </a:solidFill>
              <a:latin typeface="Cerebri"/>
              <a:ea typeface="Cerebri"/>
              <a:cs typeface="Cerebri"/>
              <a:sym typeface="Cerebri"/>
            </a:endParaRPr>
          </a:p>
          <a:p>
            <a:pPr algn="l">
              <a:lnSpc>
                <a:spcPts val="3302"/>
              </a:lnSpc>
            </a:pPr>
            <a:r>
              <a:rPr lang="en-US" sz="2600">
                <a:solidFill>
                  <a:srgbClr val="197C35"/>
                </a:solidFill>
                <a:latin typeface="Cerebri"/>
                <a:ea typeface="Cerebri"/>
                <a:cs typeface="Cerebri"/>
                <a:sym typeface="Cerebri"/>
              </a:rPr>
              <a:t>Antwort C ist ebenfalls falsch, denn die Stallarbeit im Februar ist keineswegs minimal. Im Gegenteil, durch den Wintereinfluss und die gleichzeitige Kalbephase fallen oft besonders viele Arbeiten an. Die Entscheidung für eine Kalbung im Februar richtet sich also nicht nach der Arbeitsbelastung, sondern nach der Futterstrategi</a:t>
            </a:r>
          </a:p>
        </p:txBody>
      </p:sp>
      <p:sp>
        <p:nvSpPr>
          <p:cNvPr id="9" name="Freeform 9"/>
          <p:cNvSpPr/>
          <p:nvPr/>
        </p:nvSpPr>
        <p:spPr>
          <a:xfrm>
            <a:off x="6429596" y="9858137"/>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15478"/>
            <a:ext cx="8131081" cy="7942881"/>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83849" y="982435"/>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ctr">
              <a:lnSpc>
                <a:spcPts val="11712"/>
              </a:lnSpc>
            </a:pPr>
            <a:r>
              <a:rPr lang="en-US" sz="8366">
                <a:solidFill>
                  <a:srgbClr val="197C35"/>
                </a:solidFill>
                <a:latin typeface="Aloja"/>
                <a:ea typeface="Aloja"/>
                <a:cs typeface="Aloja"/>
                <a:sym typeface="Aloja"/>
              </a:rPr>
              <a:t>B</a:t>
            </a:r>
          </a:p>
        </p:txBody>
      </p:sp>
      <p:sp>
        <p:nvSpPr>
          <p:cNvPr id="8" name="TextBox 8"/>
          <p:cNvSpPr txBox="1"/>
          <p:nvPr/>
        </p:nvSpPr>
        <p:spPr>
          <a:xfrm>
            <a:off x="1668556" y="3930295"/>
            <a:ext cx="7208791" cy="4884674"/>
          </a:xfrm>
          <a:prstGeom prst="rect">
            <a:avLst/>
          </a:prstGeom>
        </p:spPr>
        <p:txBody>
          <a:bodyPr lIns="0" tIns="0" rIns="0" bIns="0" rtlCol="0" anchor="t">
            <a:spAutoFit/>
          </a:bodyPr>
          <a:lstStyle/>
          <a:p>
            <a:pPr algn="l">
              <a:lnSpc>
                <a:spcPts val="4317"/>
              </a:lnSpc>
            </a:pPr>
            <a:r>
              <a:rPr lang="en-US" sz="3399">
                <a:solidFill>
                  <a:srgbClr val="197C35"/>
                </a:solidFill>
                <a:latin typeface="Cerebri"/>
                <a:ea typeface="Cerebri"/>
                <a:cs typeface="Cerebri"/>
                <a:sym typeface="Cerebri"/>
              </a:rPr>
              <a:t>Un vêlage en février est stratégique, car la production laitière culmine après le vêlage. Ce pic de lactation tombe au printemps, quand l’herbe est particulièrement riche et abondante. Cela permet une alimentation efficace et économique, adaptée aux besoins élevés des vaches.</a:t>
            </a:r>
          </a:p>
        </p:txBody>
      </p:sp>
      <p:sp>
        <p:nvSpPr>
          <p:cNvPr id="9" name="Freeform 9"/>
          <p:cNvSpPr/>
          <p:nvPr/>
        </p:nvSpPr>
        <p:spPr>
          <a:xfrm>
            <a:off x="6429596" y="9791741"/>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15478"/>
            <a:ext cx="8229600" cy="8039120"/>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416643" y="734725"/>
            <a:ext cx="1779678" cy="2075865"/>
          </a:xfrm>
          <a:custGeom>
            <a:avLst/>
            <a:gdLst/>
            <a:ahLst/>
            <a:cxnLst/>
            <a:rect l="l" t="t" r="r" b="b"/>
            <a:pathLst>
              <a:path w="1779678" h="2075865">
                <a:moveTo>
                  <a:pt x="0" y="0"/>
                </a:moveTo>
                <a:lnTo>
                  <a:pt x="1779677" y="0"/>
                </a:lnTo>
                <a:lnTo>
                  <a:pt x="1779677"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21678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
        <p:nvSpPr>
          <p:cNvPr id="8" name="TextBox 8"/>
          <p:cNvSpPr txBox="1"/>
          <p:nvPr/>
        </p:nvSpPr>
        <p:spPr>
          <a:xfrm>
            <a:off x="1770644" y="3217164"/>
            <a:ext cx="7334910" cy="6414897"/>
          </a:xfrm>
          <a:prstGeom prst="rect">
            <a:avLst/>
          </a:prstGeom>
        </p:spPr>
        <p:txBody>
          <a:bodyPr lIns="0" tIns="0" rIns="0" bIns="0" rtlCol="0" anchor="t">
            <a:spAutoFit/>
          </a:bodyPr>
          <a:lstStyle/>
          <a:p>
            <a:pPr algn="l">
              <a:lnSpc>
                <a:spcPts val="3429"/>
              </a:lnSpc>
            </a:pPr>
            <a:r>
              <a:rPr lang="en-US" sz="2700">
                <a:solidFill>
                  <a:srgbClr val="197C35"/>
                </a:solidFill>
                <a:latin typeface="Cerebri"/>
                <a:ea typeface="Cerebri"/>
                <a:cs typeface="Cerebri"/>
                <a:sym typeface="Cerebri"/>
              </a:rPr>
              <a:t>La réponse A n’est pas correcte, car les veaux sont encore trop jeunes en mai ou juin pour monter à l’alpage. En général, ils restent dans la vallée, sur l’exploitation principale, car ils nécessitent particulièrement beaucoup de soins à cet âge. </a:t>
            </a:r>
          </a:p>
          <a:p>
            <a:pPr algn="l">
              <a:lnSpc>
                <a:spcPts val="3429"/>
              </a:lnSpc>
            </a:pPr>
            <a:endParaRPr lang="en-US" sz="2700">
              <a:solidFill>
                <a:srgbClr val="197C35"/>
              </a:solidFill>
              <a:latin typeface="Cerebri"/>
              <a:ea typeface="Cerebri"/>
              <a:cs typeface="Cerebri"/>
              <a:sym typeface="Cerebri"/>
            </a:endParaRPr>
          </a:p>
          <a:p>
            <a:pPr algn="l">
              <a:lnSpc>
                <a:spcPts val="3429"/>
              </a:lnSpc>
            </a:pPr>
            <a:r>
              <a:rPr lang="en-US" sz="2700">
                <a:solidFill>
                  <a:srgbClr val="197C35"/>
                </a:solidFill>
                <a:latin typeface="Cerebri"/>
                <a:ea typeface="Cerebri"/>
                <a:cs typeface="Cerebri"/>
                <a:sym typeface="Cerebri"/>
              </a:rPr>
              <a:t>La réponse C est également incorrecte, car le travail à l’étable en février est loin d’être minimal. Au contraire, l’influence de l’hiver et la période des vêlages simultanés entraînent souvent une charge de travail particulièrement élevée. La décision de programmer un vêlage en février ne dépend donc pas de la charge de travail, mais de la stratégie alimentaire.</a:t>
            </a:r>
          </a:p>
        </p:txBody>
      </p:sp>
      <p:sp>
        <p:nvSpPr>
          <p:cNvPr id="9" name="Freeform 9"/>
          <p:cNvSpPr/>
          <p:nvPr/>
        </p:nvSpPr>
        <p:spPr>
          <a:xfrm>
            <a:off x="6429596" y="9713062"/>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09347"/>
            <a:ext cx="8230557" cy="8040055"/>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20114" r="-20114"/>
              </a:stretch>
            </a:blipFill>
          </p:spPr>
          <p:txBody>
            <a:bodyPr/>
            <a:lstStyle/>
            <a:p>
              <a:endParaRPr lang="de-DE"/>
            </a:p>
          </p:txBody>
        </p:sp>
      </p:grpSp>
      <p:sp>
        <p:nvSpPr>
          <p:cNvPr id="6" name="Freeform 6"/>
          <p:cNvSpPr/>
          <p:nvPr/>
        </p:nvSpPr>
        <p:spPr>
          <a:xfrm>
            <a:off x="1028700" y="1308273"/>
            <a:ext cx="1461725" cy="1704996"/>
          </a:xfrm>
          <a:custGeom>
            <a:avLst/>
            <a:gdLst/>
            <a:ahLst/>
            <a:cxnLst/>
            <a:rect l="l" t="t" r="r" b="b"/>
            <a:pathLst>
              <a:path w="1461725" h="1704996">
                <a:moveTo>
                  <a:pt x="0" y="0"/>
                </a:moveTo>
                <a:lnTo>
                  <a:pt x="1461725" y="0"/>
                </a:lnTo>
                <a:lnTo>
                  <a:pt x="1461725" y="1704996"/>
                </a:lnTo>
                <a:lnTo>
                  <a:pt x="0" y="1704996"/>
                </a:lnTo>
                <a:lnTo>
                  <a:pt x="0" y="0"/>
                </a:lnTo>
                <a:close/>
              </a:path>
            </a:pathLst>
          </a:custGeom>
          <a:blipFill>
            <a:blip r:embed="rId3"/>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413</Words>
  <Application>Microsoft Office PowerPoint</Application>
  <PresentationFormat>Benutzerdefiniert</PresentationFormat>
  <Paragraphs>30</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Cerebri Bold</vt:lpstr>
      <vt:lpstr>Calibri</vt:lpstr>
      <vt:lpstr>Cerebri</vt:lpstr>
      <vt:lpstr>Aloja</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Quiz21</dc:title>
  <cp:lastModifiedBy>Simon Marie-Luise</cp:lastModifiedBy>
  <cp:revision>1</cp:revision>
  <dcterms:created xsi:type="dcterms:W3CDTF">2006-08-16T00:00:00Z</dcterms:created>
  <dcterms:modified xsi:type="dcterms:W3CDTF">2026-03-02T14:51:45Z</dcterms:modified>
  <dc:identifier>DAG-4LDOojg</dc:identifier>
</cp:coreProperties>
</file>