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jpeg" Type="http://schemas.openxmlformats.org/officeDocument/2006/relationships/image"/><Relationship Id="rId6"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jpeg" Type="http://schemas.openxmlformats.org/officeDocument/2006/relationships/image"/><Relationship Id="rId4"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grpSp>
        <p:nvGrpSpPr>
          <p:cNvPr name="Group 6" id="6"/>
          <p:cNvGrpSpPr>
            <a:grpSpLocks noChangeAspect="true"/>
          </p:cNvGrpSpPr>
          <p:nvPr/>
        </p:nvGrpSpPr>
        <p:grpSpPr>
          <a:xfrm rot="0">
            <a:off x="331501" y="8006824"/>
            <a:ext cx="4500028" cy="4395872"/>
            <a:chOff x="0" y="0"/>
            <a:chExt cx="4828540" cy="4716780"/>
          </a:xfrm>
        </p:grpSpPr>
        <p:sp>
          <p:nvSpPr>
            <p:cNvPr name="Freeform 7" id="7"/>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133" t="0" r="-23133" b="0"/>
              </a:stretch>
            </a:blipFill>
          </p:spPr>
        </p:sp>
      </p:grpSp>
      <p:sp>
        <p:nvSpPr>
          <p:cNvPr name="Freeform 8" id="8"/>
          <p:cNvSpPr/>
          <p:nvPr/>
        </p:nvSpPr>
        <p:spPr>
          <a:xfrm flipH="false" flipV="false" rot="0">
            <a:off x="6294073"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5"/>
            <a:stretch>
              <a:fillRect l="0" t="0" r="0" b="0"/>
            </a:stretch>
          </a:blipFill>
        </p:spPr>
      </p:sp>
      <p:sp>
        <p:nvSpPr>
          <p:cNvPr name="TextBox 10" id="10"/>
          <p:cNvSpPr txBox="true"/>
          <p:nvPr/>
        </p:nvSpPr>
        <p:spPr>
          <a:xfrm rot="0">
            <a:off x="2236030" y="4330174"/>
            <a:ext cx="6160721" cy="3048000"/>
          </a:xfrm>
          <a:prstGeom prst="rect">
            <a:avLst/>
          </a:prstGeom>
        </p:spPr>
        <p:txBody>
          <a:bodyPr anchor="t" rtlCol="false" tIns="0" lIns="0" bIns="0" rIns="0">
            <a:spAutoFit/>
          </a:bodyPr>
          <a:lstStyle/>
          <a:p>
            <a:pPr algn="ctr">
              <a:lnSpc>
                <a:spcPts val="6002"/>
              </a:lnSpc>
            </a:pPr>
            <a:r>
              <a:rPr lang="en-US" sz="5002" b="true">
                <a:solidFill>
                  <a:srgbClr val="197C35"/>
                </a:solidFill>
                <a:latin typeface="Cerebri Bold"/>
                <a:ea typeface="Cerebri Bold"/>
                <a:cs typeface="Cerebri Bold"/>
                <a:sym typeface="Cerebri Bold"/>
              </a:rPr>
              <a:t>Was ist ein Hauptgrund für Gülleausbringung im Frühling?</a:t>
            </a:r>
          </a:p>
        </p:txBody>
      </p:sp>
      <p:sp>
        <p:nvSpPr>
          <p:cNvPr name="TextBox 11" id="11"/>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2" id="12"/>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TextBox 6" id="6"/>
          <p:cNvSpPr txBox="true"/>
          <p:nvPr/>
        </p:nvSpPr>
        <p:spPr>
          <a:xfrm rot="0">
            <a:off x="1633206" y="4437737"/>
            <a:ext cx="7125826" cy="3100677"/>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Quelle est la principale raison de l’épandage de lisier au printemps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grpSp>
        <p:nvGrpSpPr>
          <p:cNvPr name="Group 11" id="11"/>
          <p:cNvGrpSpPr>
            <a:grpSpLocks noChangeAspect="true"/>
          </p:cNvGrpSpPr>
          <p:nvPr/>
        </p:nvGrpSpPr>
        <p:grpSpPr>
          <a:xfrm rot="0">
            <a:off x="331501" y="8165858"/>
            <a:ext cx="4500028" cy="4395872"/>
            <a:chOff x="0" y="0"/>
            <a:chExt cx="4828540" cy="4716780"/>
          </a:xfrm>
        </p:grpSpPr>
        <p:sp>
          <p:nvSpPr>
            <p:cNvPr name="Freeform 12" id="12"/>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5"/>
              <a:stretch>
                <a:fillRect l="-75323" t="-26" r="-75234" b="17"/>
              </a:stretch>
            </a:blipFill>
          </p:spPr>
        </p:sp>
      </p:grpSp>
      <p:grpSp>
        <p:nvGrpSpPr>
          <p:cNvPr name="Group 13" id="13"/>
          <p:cNvGrpSpPr>
            <a:grpSpLocks noChangeAspect="true"/>
          </p:cNvGrpSpPr>
          <p:nvPr/>
        </p:nvGrpSpPr>
        <p:grpSpPr>
          <a:xfrm rot="0">
            <a:off x="331501" y="8165858"/>
            <a:ext cx="4500028" cy="4395872"/>
            <a:chOff x="0" y="0"/>
            <a:chExt cx="4828540" cy="4716780"/>
          </a:xfrm>
        </p:grpSpPr>
        <p:sp>
          <p:nvSpPr>
            <p:cNvPr name="Freeform 14" id="14"/>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5"/>
              <a:stretch>
                <a:fillRect l="-75323" t="-26" r="-75234" b="17"/>
              </a:stretch>
            </a:blipFill>
          </p:spPr>
        </p:sp>
      </p:grpSp>
      <p:grpSp>
        <p:nvGrpSpPr>
          <p:cNvPr name="Group 15" id="15"/>
          <p:cNvGrpSpPr>
            <a:grpSpLocks noChangeAspect="true"/>
          </p:cNvGrpSpPr>
          <p:nvPr/>
        </p:nvGrpSpPr>
        <p:grpSpPr>
          <a:xfrm rot="0">
            <a:off x="331501" y="8006824"/>
            <a:ext cx="4500028" cy="4395872"/>
            <a:chOff x="0" y="0"/>
            <a:chExt cx="4828540" cy="4716780"/>
          </a:xfrm>
        </p:grpSpPr>
        <p:sp>
          <p:nvSpPr>
            <p:cNvPr name="Freeform 16" id="16"/>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6"/>
              <a:stretch>
                <a:fillRect l="-23133" t="0" r="-23133"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577428"/>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982393" y="4162167"/>
            <a:ext cx="5438784"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Mikroorganismen erst ab 20 °C Nährstoffe umwandeln</a:t>
            </a:r>
          </a:p>
        </p:txBody>
      </p:sp>
      <p:sp>
        <p:nvSpPr>
          <p:cNvPr name="TextBox 10" id="10"/>
          <p:cNvSpPr txBox="true"/>
          <p:nvPr/>
        </p:nvSpPr>
        <p:spPr>
          <a:xfrm rot="0">
            <a:off x="2982393" y="5757225"/>
            <a:ext cx="571228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im Winter das Ausbringen gesetzlich eingeschränkt ist</a:t>
            </a:r>
          </a:p>
        </p:txBody>
      </p:sp>
      <p:sp>
        <p:nvSpPr>
          <p:cNvPr name="TextBox 11" id="11"/>
          <p:cNvSpPr txBox="true"/>
          <p:nvPr/>
        </p:nvSpPr>
        <p:spPr>
          <a:xfrm rot="0">
            <a:off x="2982393" y="7548575"/>
            <a:ext cx="5438784"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Frost die Nährstoffe fixiert</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810685" y="4201537"/>
            <a:ext cx="5734135" cy="778510"/>
          </a:xfrm>
          <a:prstGeom prst="rect">
            <a:avLst/>
          </a:prstGeom>
        </p:spPr>
        <p:txBody>
          <a:bodyPr anchor="t" rtlCol="false" tIns="0" lIns="0" bIns="0" rIns="0">
            <a:spAutoFit/>
          </a:bodyPr>
          <a:lstStyle/>
          <a:p>
            <a:pPr algn="l">
              <a:lnSpc>
                <a:spcPts val="3080"/>
              </a:lnSpc>
            </a:pPr>
            <a:r>
              <a:rPr lang="en-US" sz="2800">
                <a:solidFill>
                  <a:srgbClr val="197C35"/>
                </a:solidFill>
                <a:latin typeface="Cerebri"/>
                <a:ea typeface="Cerebri"/>
                <a:cs typeface="Cerebri"/>
                <a:sym typeface="Cerebri"/>
              </a:rPr>
              <a:t>Parce que les microorganismes n’activent les nutriments qu’à 20 °C</a:t>
            </a:r>
          </a:p>
        </p:txBody>
      </p:sp>
      <p:sp>
        <p:nvSpPr>
          <p:cNvPr name="TextBox 10" id="10"/>
          <p:cNvSpPr txBox="true"/>
          <p:nvPr/>
        </p:nvSpPr>
        <p:spPr>
          <a:xfrm rot="0">
            <a:off x="2887632" y="5757225"/>
            <a:ext cx="5657188"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l’épandage est limité légalement en hiver</a:t>
            </a:r>
          </a:p>
        </p:txBody>
      </p:sp>
      <p:sp>
        <p:nvSpPr>
          <p:cNvPr name="TextBox 11" id="11"/>
          <p:cNvSpPr txBox="true"/>
          <p:nvPr/>
        </p:nvSpPr>
        <p:spPr>
          <a:xfrm rot="0">
            <a:off x="2887632" y="7548575"/>
            <a:ext cx="6123627"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le gel fixe les nutriments</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6" id="6"/>
          <p:cNvSpPr/>
          <p:nvPr/>
        </p:nvSpPr>
        <p:spPr>
          <a:xfrm flipH="false" flipV="false" rot="0">
            <a:off x="1127219"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1773277" y="3399028"/>
            <a:ext cx="7041996" cy="6051169"/>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Die Ausbringung von Gülle</a:t>
            </a:r>
            <a:r>
              <a:rPr lang="en-US" sz="2900">
                <a:solidFill>
                  <a:srgbClr val="197C35"/>
                </a:solidFill>
                <a:latin typeface="Cerebri"/>
                <a:ea typeface="Cerebri"/>
                <a:cs typeface="Cerebri"/>
                <a:sym typeface="Cerebri"/>
              </a:rPr>
              <a:t> ist in vi</a:t>
            </a:r>
            <a:r>
              <a:rPr lang="en-US" sz="2900">
                <a:solidFill>
                  <a:srgbClr val="197C35"/>
                </a:solidFill>
                <a:latin typeface="Cerebri"/>
                <a:ea typeface="Cerebri"/>
                <a:cs typeface="Cerebri"/>
                <a:sym typeface="Cerebri"/>
              </a:rPr>
              <a:t>elen Regionen während der Wintermonate gesetzlich verboten oder stark eingeschränkt. Dies dient dem Schutz von Boden und Gewässern, da der gefrorene oder wassergesättigte Boden in dieser Zeit keine Nährstoffe aufnehmen kann und die Gefahr von Nährstoffverlusten und Umweltverschmutzung steigt. Im Frühling hingegen beginnen Pflanzen wieder zu wachsen und können die ausgebrachten Nährstoffe besser aufnehmen, was die Effizienz der Düngung erhöht.</a:t>
            </a:r>
          </a:p>
        </p:txBody>
      </p:sp>
      <p:sp>
        <p:nvSpPr>
          <p:cNvPr name="Freeform 8" id="8"/>
          <p:cNvSpPr/>
          <p:nvPr/>
        </p:nvSpPr>
        <p:spPr>
          <a:xfrm flipH="false" flipV="false" rot="0">
            <a:off x="6429596" y="98046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15478"/>
            <a:ext cx="8131081" cy="7942881"/>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6" id="6"/>
          <p:cNvSpPr/>
          <p:nvPr/>
        </p:nvSpPr>
        <p:spPr>
          <a:xfrm flipH="false" flipV="false" rot="0">
            <a:off x="1283849" y="982435"/>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648176" y="3289046"/>
            <a:ext cx="7270657" cy="6261608"/>
          </a:xfrm>
          <a:prstGeom prst="rect">
            <a:avLst/>
          </a:prstGeom>
        </p:spPr>
        <p:txBody>
          <a:bodyPr anchor="t" rtlCol="false" tIns="0" lIns="0" bIns="0" rIns="0">
            <a:spAutoFit/>
          </a:bodyPr>
          <a:lstStyle/>
          <a:p>
            <a:pPr algn="l">
              <a:lnSpc>
                <a:spcPts val="3555"/>
              </a:lnSpc>
            </a:pPr>
            <a:r>
              <a:rPr lang="en-US" sz="2799">
                <a:solidFill>
                  <a:srgbClr val="197C35"/>
                </a:solidFill>
                <a:latin typeface="Cerebri"/>
                <a:ea typeface="Cerebri"/>
                <a:cs typeface="Cerebri"/>
                <a:sym typeface="Cerebri"/>
              </a:rPr>
              <a:t>Antwort A ist nicht korrekt, denn Mikroorganismen können bereits bei deutlich niedrigeren Temperaturen mit der Umsetzung von Nährstoffen beginnen. Die Aktivität steigt zwar mit der Temperatur, beginnt aber schon deutlich unter 20 Grad Celsius.</a:t>
            </a:r>
          </a:p>
          <a:p>
            <a:pPr algn="l">
              <a:lnSpc>
                <a:spcPts val="3555"/>
              </a:lnSpc>
            </a:pPr>
          </a:p>
          <a:p>
            <a:pPr algn="l">
              <a:lnSpc>
                <a:spcPts val="3555"/>
              </a:lnSpc>
            </a:pPr>
            <a:r>
              <a:rPr lang="en-US" sz="2799">
                <a:solidFill>
                  <a:srgbClr val="197C35"/>
                </a:solidFill>
                <a:latin typeface="Cerebri"/>
                <a:ea typeface="Cerebri"/>
                <a:cs typeface="Cerebri"/>
                <a:sym typeface="Cerebri"/>
              </a:rPr>
              <a:t>Antwort C ist ebenfalls falsch, denn Frost fixiert Nährstoffe nicht, sondern erhöht vielmehr das Risiko, dass bei nachfolgender Schneeschmelze oder Regen die Nährstoffe oberflächlich abgeschwemmt werden. Frostige Böden sind daher für die Gülleausbringung ungeeignet.</a:t>
            </a:r>
          </a:p>
        </p:txBody>
      </p:sp>
      <p:sp>
        <p:nvSpPr>
          <p:cNvPr name="Freeform 9" id="9"/>
          <p:cNvSpPr/>
          <p:nvPr/>
        </p:nvSpPr>
        <p:spPr>
          <a:xfrm flipH="false" flipV="false" rot="0">
            <a:off x="6429596" y="9791741"/>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15478"/>
            <a:ext cx="8229600" cy="8039120"/>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6" id="6"/>
          <p:cNvSpPr/>
          <p:nvPr/>
        </p:nvSpPr>
        <p:spPr>
          <a:xfrm flipH="false" flipV="false" rot="0">
            <a:off x="1416643" y="734725"/>
            <a:ext cx="1779678" cy="2075865"/>
          </a:xfrm>
          <a:custGeom>
            <a:avLst/>
            <a:gdLst/>
            <a:ahLst/>
            <a:cxnLst/>
            <a:rect r="r" b="b" t="t" l="l"/>
            <a:pathLst>
              <a:path h="2075865" w="1779678">
                <a:moveTo>
                  <a:pt x="0" y="0"/>
                </a:moveTo>
                <a:lnTo>
                  <a:pt x="1779677" y="0"/>
                </a:lnTo>
                <a:lnTo>
                  <a:pt x="1779677"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648647" y="3693027"/>
            <a:ext cx="6989706" cy="5366258"/>
          </a:xfrm>
          <a:prstGeom prst="rect">
            <a:avLst/>
          </a:prstGeom>
        </p:spPr>
        <p:txBody>
          <a:bodyPr anchor="t" rtlCol="false" tIns="0" lIns="0" bIns="0" rIns="0">
            <a:spAutoFit/>
          </a:bodyPr>
          <a:lstStyle/>
          <a:p>
            <a:pPr algn="l">
              <a:lnSpc>
                <a:spcPts val="3555"/>
              </a:lnSpc>
            </a:pPr>
            <a:r>
              <a:rPr lang="en-US" sz="2799">
                <a:solidFill>
                  <a:srgbClr val="197C35"/>
                </a:solidFill>
                <a:latin typeface="Cerebri"/>
                <a:ea typeface="Cerebri"/>
                <a:cs typeface="Cerebri"/>
                <a:sym typeface="Cerebri"/>
              </a:rPr>
              <a:t>L’épandage de lisier est interdit ou fortement limité pendant les mois d’hiver dans de nombreuses régions. Cette mesure vise à protéger les sols et les eaux, car les sols gelés ou saturés d’eau ne peuvent pas absorber les nutriments à cette période et le risque de pertes d’éléments nutritifs et de pollution environnementale augmente. Au printemps, en revanche, les plantes recommencent à pousser et peuvent mieux absorber les nutriments épandus, ce qui augmente l’efficacité de la fertilisation.</a:t>
            </a:r>
          </a:p>
        </p:txBody>
      </p:sp>
      <p:sp>
        <p:nvSpPr>
          <p:cNvPr name="Freeform 9" id="9"/>
          <p:cNvSpPr/>
          <p:nvPr/>
        </p:nvSpPr>
        <p:spPr>
          <a:xfrm flipH="false" flipV="false" rot="0">
            <a:off x="6429596" y="9713062"/>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2415478"/>
            <a:ext cx="8229600" cy="8039120"/>
            <a:chOff x="0" y="0"/>
            <a:chExt cx="4828540" cy="4716780"/>
          </a:xfrm>
        </p:grpSpPr>
        <p:sp>
          <p:nvSpPr>
            <p:cNvPr name="Freeform 3" id="3"/>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4" id="4"/>
          <p:cNvSpPr/>
          <p:nvPr/>
        </p:nvSpPr>
        <p:spPr>
          <a:xfrm flipH="false" flipV="false" rot="0">
            <a:off x="1416643" y="734725"/>
            <a:ext cx="1779678" cy="2075865"/>
          </a:xfrm>
          <a:custGeom>
            <a:avLst/>
            <a:gdLst/>
            <a:ahLst/>
            <a:cxnLst/>
            <a:rect r="r" b="b" t="t" l="l"/>
            <a:pathLst>
              <a:path h="2075865" w="1779678">
                <a:moveTo>
                  <a:pt x="0" y="0"/>
                </a:moveTo>
                <a:lnTo>
                  <a:pt x="1779677" y="0"/>
                </a:lnTo>
                <a:lnTo>
                  <a:pt x="1779677" y="2075865"/>
                </a:lnTo>
                <a:lnTo>
                  <a:pt x="0" y="2075865"/>
                </a:lnTo>
                <a:lnTo>
                  <a:pt x="0" y="0"/>
                </a:lnTo>
                <a:close/>
              </a:path>
            </a:pathLst>
          </a:custGeom>
          <a:blipFill>
            <a:blip r:embed="rId2"/>
            <a:stretch>
              <a:fillRect l="0" t="0" r="0" b="0"/>
            </a:stretch>
          </a:blipFill>
        </p:spPr>
      </p:sp>
      <p:sp>
        <p:nvSpPr>
          <p:cNvPr name="TextBox 5" id="5"/>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6" id="6"/>
          <p:cNvSpPr txBox="true"/>
          <p:nvPr/>
        </p:nvSpPr>
        <p:spPr>
          <a:xfrm rot="0">
            <a:off x="1604349" y="3655663"/>
            <a:ext cx="7078302" cy="5813933"/>
          </a:xfrm>
          <a:prstGeom prst="rect">
            <a:avLst/>
          </a:prstGeom>
        </p:spPr>
        <p:txBody>
          <a:bodyPr anchor="t" rtlCol="false" tIns="0" lIns="0" bIns="0" rIns="0">
            <a:spAutoFit/>
          </a:bodyPr>
          <a:lstStyle/>
          <a:p>
            <a:pPr algn="l">
              <a:lnSpc>
                <a:spcPts val="3555"/>
              </a:lnSpc>
            </a:pPr>
            <a:r>
              <a:rPr lang="en-US" sz="2799">
                <a:solidFill>
                  <a:srgbClr val="197C35"/>
                </a:solidFill>
                <a:latin typeface="Cerebri"/>
                <a:ea typeface="Cerebri"/>
                <a:cs typeface="Cerebri"/>
                <a:sym typeface="Cerebri"/>
              </a:rPr>
              <a:t>La réponse A n’est pas correcte, car les micro-organismes peuvent commencer à transformer les nutriments dès des températures bien plus basses. Leur activité augmente avec la température, mais elle débute déjà bien avant 20 °C.</a:t>
            </a:r>
          </a:p>
          <a:p>
            <a:pPr algn="l">
              <a:lnSpc>
                <a:spcPts val="3555"/>
              </a:lnSpc>
            </a:pPr>
          </a:p>
          <a:p>
            <a:pPr algn="l">
              <a:lnSpc>
                <a:spcPts val="3555"/>
              </a:lnSpc>
            </a:pPr>
            <a:r>
              <a:rPr lang="en-US" sz="2799">
                <a:solidFill>
                  <a:srgbClr val="197C35"/>
                </a:solidFill>
                <a:latin typeface="Cerebri"/>
                <a:ea typeface="Cerebri"/>
                <a:cs typeface="Cerebri"/>
                <a:sym typeface="Cerebri"/>
              </a:rPr>
              <a:t>La réponse C est également fausse, car le gel ne fixe pas les nutriments : il augmente au contraire le risque qu’ils soient lessivés en surface lors de la fonte des neiges ou des pluies. Les sols gelés sont donc inadaptés à l’épandage de lisier.</a:t>
            </a:r>
          </a:p>
        </p:txBody>
      </p:sp>
      <p:sp>
        <p:nvSpPr>
          <p:cNvPr name="Freeform 7" id="7"/>
          <p:cNvSpPr/>
          <p:nvPr/>
        </p:nvSpPr>
        <p:spPr>
          <a:xfrm flipH="false" flipV="false" rot="0">
            <a:off x="6429596" y="9713062"/>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09347"/>
            <a:ext cx="8230557" cy="8040055"/>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158" t="0" r="-23158" b="0"/>
              </a:stretch>
            </a:blipFill>
          </p:spPr>
        </p:sp>
      </p:grpSp>
      <p:grpSp>
        <p:nvGrpSpPr>
          <p:cNvPr name="Group 6" id="6"/>
          <p:cNvGrpSpPr>
            <a:grpSpLocks noChangeAspect="true"/>
          </p:cNvGrpSpPr>
          <p:nvPr/>
        </p:nvGrpSpPr>
        <p:grpSpPr>
          <a:xfrm rot="0">
            <a:off x="1027743" y="2409347"/>
            <a:ext cx="8230557" cy="8040055"/>
            <a:chOff x="0" y="0"/>
            <a:chExt cx="4828540" cy="4716780"/>
          </a:xfrm>
        </p:grpSpPr>
        <p:sp>
          <p:nvSpPr>
            <p:cNvPr name="Freeform 7" id="7"/>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3"/>
              <a:stretch>
                <a:fillRect l="-23133" t="0" r="-23133" b="0"/>
              </a:stretch>
            </a:blipFill>
          </p:spPr>
        </p:sp>
      </p:grpSp>
      <p:sp>
        <p:nvSpPr>
          <p:cNvPr name="Freeform 8" id="8"/>
          <p:cNvSpPr/>
          <p:nvPr/>
        </p:nvSpPr>
        <p:spPr>
          <a:xfrm flipH="false" flipV="false" rot="0">
            <a:off x="1028700" y="1308273"/>
            <a:ext cx="1461725" cy="1704996"/>
          </a:xfrm>
          <a:custGeom>
            <a:avLst/>
            <a:gdLst/>
            <a:ahLst/>
            <a:cxnLst/>
            <a:rect r="r" b="b" t="t" l="l"/>
            <a:pathLst>
              <a:path h="1704996" w="1461725">
                <a:moveTo>
                  <a:pt x="0" y="0"/>
                </a:moveTo>
                <a:lnTo>
                  <a:pt x="1461725" y="0"/>
                </a:lnTo>
                <a:lnTo>
                  <a:pt x="1461725" y="1704996"/>
                </a:lnTo>
                <a:lnTo>
                  <a:pt x="0" y="1704996"/>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DAHCz0H_XB4</dc:identifier>
  <dcterms:modified xsi:type="dcterms:W3CDTF">2011-08-01T06:04:30Z</dcterms:modified>
  <cp:revision>1</cp:revision>
  <dc:title>Kopie von Quiz_24.02.26</dc:title>
</cp:coreProperties>
</file>