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0287000" cy="12852400"/>
  <p:notesSz cx="6858000" cy="9144000"/>
  <p:embeddedFontLst>
    <p:embeddedFont>
      <p:font typeface="Aloja" panose="020B0604020202020204" charset="0"/>
      <p:regular r:id="rId11"/>
    </p:embeddedFont>
    <p:embeddedFont>
      <p:font typeface="Cerebri" panose="020B0604020202020204" charset="0"/>
      <p:regular r:id="rId12"/>
    </p:embeddedFont>
    <p:embeddedFont>
      <p:font typeface="Cerebri Bold"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9" d="100"/>
          <a:sy n="49" d="100"/>
        </p:scale>
        <p:origin x="2684"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160270" y="8006456"/>
            <a:ext cx="9966461" cy="312079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252365" y="3060990"/>
            <a:ext cx="7782270" cy="7602144"/>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p:spPr>
          <p:txBody>
            <a:bodyPr/>
            <a:lstStyle/>
            <a:p>
              <a:endParaRPr lang="de-DE"/>
            </a:p>
          </p:txBody>
        </p:sp>
      </p:grpSp>
      <p:grpSp>
        <p:nvGrpSpPr>
          <p:cNvPr id="6" name="Group 6"/>
          <p:cNvGrpSpPr>
            <a:grpSpLocks noChangeAspect="1"/>
          </p:cNvGrpSpPr>
          <p:nvPr/>
        </p:nvGrpSpPr>
        <p:grpSpPr>
          <a:xfrm>
            <a:off x="331501" y="8165858"/>
            <a:ext cx="4500028" cy="4395872"/>
            <a:chOff x="0" y="0"/>
            <a:chExt cx="4828540" cy="4716780"/>
          </a:xfrm>
        </p:grpSpPr>
        <p:sp>
          <p:nvSpPr>
            <p:cNvPr id="7" name="Freeform 7"/>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blipFill>
              <a:blip r:embed="rId2"/>
              <a:stretch>
                <a:fillRect l="-23477" r="-23477"/>
              </a:stretch>
            </a:blipFill>
          </p:spPr>
          <p:txBody>
            <a:bodyPr/>
            <a:lstStyle/>
            <a:p>
              <a:endParaRPr lang="de-DE"/>
            </a:p>
          </p:txBody>
        </p:sp>
      </p:grpSp>
      <p:sp>
        <p:nvSpPr>
          <p:cNvPr id="8" name="TextBox 8"/>
          <p:cNvSpPr txBox="1"/>
          <p:nvPr/>
        </p:nvSpPr>
        <p:spPr>
          <a:xfrm>
            <a:off x="1719404" y="4508953"/>
            <a:ext cx="6862621" cy="3048000"/>
          </a:xfrm>
          <a:prstGeom prst="rect">
            <a:avLst/>
          </a:prstGeom>
        </p:spPr>
        <p:txBody>
          <a:bodyPr lIns="0" tIns="0" rIns="0" bIns="0" rtlCol="0" anchor="t">
            <a:spAutoFit/>
          </a:bodyPr>
          <a:lstStyle/>
          <a:p>
            <a:pPr algn="ctr">
              <a:lnSpc>
                <a:spcPts val="6002"/>
              </a:lnSpc>
            </a:pPr>
            <a:r>
              <a:rPr lang="en-US" sz="5002" b="1">
                <a:solidFill>
                  <a:srgbClr val="197C35"/>
                </a:solidFill>
                <a:latin typeface="Cerebri Bold"/>
                <a:ea typeface="Cerebri Bold"/>
                <a:cs typeface="Cerebri Bold"/>
                <a:sym typeface="Cerebri Bold"/>
              </a:rPr>
              <a:t>Warum sind saisonale Lebensmittel oft nachhaltiger als importierte Ware?</a:t>
            </a:r>
          </a:p>
        </p:txBody>
      </p:sp>
      <p:sp>
        <p:nvSpPr>
          <p:cNvPr id="9" name="Freeform 9"/>
          <p:cNvSpPr/>
          <p:nvPr/>
        </p:nvSpPr>
        <p:spPr>
          <a:xfrm>
            <a:off x="6294073" y="9566851"/>
            <a:ext cx="2740562" cy="1250381"/>
          </a:xfrm>
          <a:custGeom>
            <a:avLst/>
            <a:gdLst/>
            <a:ahLst/>
            <a:cxnLst/>
            <a:rect l="l" t="t" r="r" b="b"/>
            <a:pathLst>
              <a:path w="2740562" h="1250381">
                <a:moveTo>
                  <a:pt x="0" y="0"/>
                </a:moveTo>
                <a:lnTo>
                  <a:pt x="2740562" y="0"/>
                </a:lnTo>
                <a:lnTo>
                  <a:pt x="2740562" y="1250382"/>
                </a:lnTo>
                <a:lnTo>
                  <a:pt x="0" y="12503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10" name="Freeform 10"/>
          <p:cNvSpPr/>
          <p:nvPr/>
        </p:nvSpPr>
        <p:spPr>
          <a:xfrm>
            <a:off x="857292" y="1888865"/>
            <a:ext cx="1724224" cy="2011182"/>
          </a:xfrm>
          <a:custGeom>
            <a:avLst/>
            <a:gdLst/>
            <a:ahLst/>
            <a:cxnLst/>
            <a:rect l="l" t="t" r="r" b="b"/>
            <a:pathLst>
              <a:path w="1724224" h="2011182">
                <a:moveTo>
                  <a:pt x="0" y="0"/>
                </a:moveTo>
                <a:lnTo>
                  <a:pt x="1724224" y="0"/>
                </a:lnTo>
                <a:lnTo>
                  <a:pt x="1724224" y="2011182"/>
                </a:lnTo>
                <a:lnTo>
                  <a:pt x="0" y="2011182"/>
                </a:lnTo>
                <a:lnTo>
                  <a:pt x="0" y="0"/>
                </a:lnTo>
                <a:close/>
              </a:path>
            </a:pathLst>
          </a:custGeom>
          <a:blipFill>
            <a:blip r:embed="rId5"/>
            <a:stretch>
              <a:fillRect/>
            </a:stretch>
          </a:blipFill>
        </p:spPr>
        <p:txBody>
          <a:bodyPr/>
          <a:lstStyle/>
          <a:p>
            <a:endParaRPr lang="de-DE"/>
          </a:p>
        </p:txBody>
      </p:sp>
      <p:sp>
        <p:nvSpPr>
          <p:cNvPr id="11" name="TextBox 11"/>
          <p:cNvSpPr txBox="1"/>
          <p:nvPr/>
        </p:nvSpPr>
        <p:spPr>
          <a:xfrm>
            <a:off x="3207782" y="1346412"/>
            <a:ext cx="4217217" cy="1548044"/>
          </a:xfrm>
          <a:prstGeom prst="rect">
            <a:avLst/>
          </a:prstGeom>
        </p:spPr>
        <p:txBody>
          <a:bodyPr lIns="0" tIns="0" rIns="0" bIns="0" rtlCol="0" anchor="t">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id="12" name="TextBox 12"/>
          <p:cNvSpPr txBox="1"/>
          <p:nvPr/>
        </p:nvSpPr>
        <p:spPr>
          <a:xfrm>
            <a:off x="2721459" y="3296940"/>
            <a:ext cx="4844082" cy="404952"/>
          </a:xfrm>
          <a:prstGeom prst="rect">
            <a:avLst/>
          </a:prstGeom>
        </p:spPr>
        <p:txBody>
          <a:bodyPr lIns="0" tIns="0" rIns="0" bIns="0" rtlCol="0" anchor="t">
            <a:spAutoFit/>
          </a:bodyPr>
          <a:lstStyle/>
          <a:p>
            <a:pPr algn="ctr">
              <a:lnSpc>
                <a:spcPts val="3210"/>
              </a:lnSpc>
              <a:spcBef>
                <a:spcPct val="0"/>
              </a:spcBef>
            </a:pPr>
            <a:r>
              <a:rPr lang="en-US" sz="2292">
                <a:solidFill>
                  <a:srgbClr val="197C35"/>
                </a:solidFill>
                <a:latin typeface="Cerebri"/>
                <a:ea typeface="Cerebri"/>
                <a:cs typeface="Cerebri"/>
                <a:sym typeface="Cerebri"/>
              </a:rPr>
              <a:t>für OberstufenschülerInnen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160270" y="8125519"/>
            <a:ext cx="9966461" cy="312079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252365" y="3180052"/>
            <a:ext cx="7782270" cy="7602144"/>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p:spPr>
          <p:txBody>
            <a:bodyPr/>
            <a:lstStyle/>
            <a:p>
              <a:endParaRPr lang="de-DE"/>
            </a:p>
          </p:txBody>
        </p:sp>
      </p:grpSp>
      <p:sp>
        <p:nvSpPr>
          <p:cNvPr id="6" name="TextBox 6"/>
          <p:cNvSpPr txBox="1"/>
          <p:nvPr/>
        </p:nvSpPr>
        <p:spPr>
          <a:xfrm>
            <a:off x="2144243" y="4655617"/>
            <a:ext cx="6103752" cy="4651015"/>
          </a:xfrm>
          <a:prstGeom prst="rect">
            <a:avLst/>
          </a:prstGeom>
        </p:spPr>
        <p:txBody>
          <a:bodyPr lIns="0" tIns="0" rIns="0" bIns="0" rtlCol="0" anchor="t">
            <a:spAutoFit/>
          </a:bodyPr>
          <a:lstStyle/>
          <a:p>
            <a:pPr algn="ctr">
              <a:lnSpc>
                <a:spcPts val="6122"/>
              </a:lnSpc>
            </a:pPr>
            <a:r>
              <a:rPr lang="en-US" sz="5102" b="1">
                <a:solidFill>
                  <a:srgbClr val="197C35"/>
                </a:solidFill>
                <a:latin typeface="Cerebri Bold"/>
                <a:ea typeface="Cerebri Bold"/>
                <a:cs typeface="Cerebri Bold"/>
                <a:sym typeface="Cerebri Bold"/>
              </a:rPr>
              <a:t>Pourquoi les produits de saison sont-ils souvent plus durables que les produits importés ?</a:t>
            </a:r>
          </a:p>
        </p:txBody>
      </p:sp>
      <p:sp>
        <p:nvSpPr>
          <p:cNvPr id="7" name="Freeform 7"/>
          <p:cNvSpPr/>
          <p:nvPr/>
        </p:nvSpPr>
        <p:spPr>
          <a:xfrm>
            <a:off x="6389522" y="9685914"/>
            <a:ext cx="2740562" cy="1250381"/>
          </a:xfrm>
          <a:custGeom>
            <a:avLst/>
            <a:gdLst/>
            <a:ahLst/>
            <a:cxnLst/>
            <a:rect l="l" t="t" r="r" b="b"/>
            <a:pathLst>
              <a:path w="2740562" h="1250381">
                <a:moveTo>
                  <a:pt x="0" y="0"/>
                </a:moveTo>
                <a:lnTo>
                  <a:pt x="2740562" y="0"/>
                </a:lnTo>
                <a:lnTo>
                  <a:pt x="2740562" y="1250381"/>
                </a:lnTo>
                <a:lnTo>
                  <a:pt x="0" y="12503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8" name="Freeform 8"/>
          <p:cNvSpPr/>
          <p:nvPr/>
        </p:nvSpPr>
        <p:spPr>
          <a:xfrm>
            <a:off x="997766" y="1997930"/>
            <a:ext cx="1724224" cy="2011182"/>
          </a:xfrm>
          <a:custGeom>
            <a:avLst/>
            <a:gdLst/>
            <a:ahLst/>
            <a:cxnLst/>
            <a:rect l="l" t="t" r="r" b="b"/>
            <a:pathLst>
              <a:path w="1724224" h="2011182">
                <a:moveTo>
                  <a:pt x="0" y="0"/>
                </a:moveTo>
                <a:lnTo>
                  <a:pt x="1724223" y="0"/>
                </a:lnTo>
                <a:lnTo>
                  <a:pt x="1724223" y="2011182"/>
                </a:lnTo>
                <a:lnTo>
                  <a:pt x="0" y="2011182"/>
                </a:lnTo>
                <a:lnTo>
                  <a:pt x="0" y="0"/>
                </a:lnTo>
                <a:close/>
              </a:path>
            </a:pathLst>
          </a:custGeom>
          <a:blipFill>
            <a:blip r:embed="rId4"/>
            <a:stretch>
              <a:fillRect/>
            </a:stretch>
          </a:blipFill>
        </p:spPr>
        <p:txBody>
          <a:bodyPr/>
          <a:lstStyle/>
          <a:p>
            <a:endParaRPr lang="de-DE"/>
          </a:p>
        </p:txBody>
      </p:sp>
      <p:sp>
        <p:nvSpPr>
          <p:cNvPr id="9" name="TextBox 9"/>
          <p:cNvSpPr txBox="1"/>
          <p:nvPr/>
        </p:nvSpPr>
        <p:spPr>
          <a:xfrm>
            <a:off x="3087510" y="1455477"/>
            <a:ext cx="4217217" cy="1548044"/>
          </a:xfrm>
          <a:prstGeom prst="rect">
            <a:avLst/>
          </a:prstGeom>
        </p:spPr>
        <p:txBody>
          <a:bodyPr lIns="0" tIns="0" rIns="0" bIns="0" rtlCol="0" anchor="t">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id="10" name="TextBox 10"/>
          <p:cNvSpPr txBox="1"/>
          <p:nvPr/>
        </p:nvSpPr>
        <p:spPr>
          <a:xfrm>
            <a:off x="2774078" y="3376032"/>
            <a:ext cx="4844082" cy="404952"/>
          </a:xfrm>
          <a:prstGeom prst="rect">
            <a:avLst/>
          </a:prstGeom>
        </p:spPr>
        <p:txBody>
          <a:bodyPr lIns="0" tIns="0" rIns="0" bIns="0" rtlCol="0" anchor="t">
            <a:spAutoFit/>
          </a:bodyPr>
          <a:lstStyle/>
          <a:p>
            <a:pPr algn="ctr">
              <a:lnSpc>
                <a:spcPts val="3210"/>
              </a:lnSpc>
              <a:spcBef>
                <a:spcPct val="0"/>
              </a:spcBef>
            </a:pPr>
            <a:r>
              <a:rPr lang="en-US" sz="2292">
                <a:solidFill>
                  <a:srgbClr val="197C35"/>
                </a:solidFill>
                <a:latin typeface="Cerebri"/>
                <a:ea typeface="Cerebri"/>
                <a:cs typeface="Cerebri"/>
                <a:sym typeface="Cerebri"/>
              </a:rPr>
              <a:t>pour les élèves du secondaire 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225738" y="2243479"/>
            <a:ext cx="8032562" cy="7846643"/>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p:spPr>
          <p:txBody>
            <a:bodyPr/>
            <a:lstStyle/>
            <a:p>
              <a:endParaRPr lang="de-DE"/>
            </a:p>
          </p:txBody>
        </p:sp>
      </p:grpSp>
      <p:sp>
        <p:nvSpPr>
          <p:cNvPr id="6" name="TextBox 6"/>
          <p:cNvSpPr txBox="1"/>
          <p:nvPr/>
        </p:nvSpPr>
        <p:spPr>
          <a:xfrm rot="77028">
            <a:off x="2237682" y="3882053"/>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A </a:t>
            </a:r>
          </a:p>
        </p:txBody>
      </p:sp>
      <p:sp>
        <p:nvSpPr>
          <p:cNvPr id="7" name="TextBox 7"/>
          <p:cNvSpPr txBox="1"/>
          <p:nvPr/>
        </p:nvSpPr>
        <p:spPr>
          <a:xfrm rot="77028">
            <a:off x="2237682" y="5577428"/>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B</a:t>
            </a:r>
          </a:p>
        </p:txBody>
      </p:sp>
      <p:sp>
        <p:nvSpPr>
          <p:cNvPr id="8" name="TextBox 8"/>
          <p:cNvSpPr txBox="1"/>
          <p:nvPr/>
        </p:nvSpPr>
        <p:spPr>
          <a:xfrm rot="77028">
            <a:off x="2237682" y="7077439"/>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C</a:t>
            </a:r>
          </a:p>
        </p:txBody>
      </p:sp>
      <p:sp>
        <p:nvSpPr>
          <p:cNvPr id="9" name="TextBox 9"/>
          <p:cNvSpPr txBox="1"/>
          <p:nvPr/>
        </p:nvSpPr>
        <p:spPr>
          <a:xfrm>
            <a:off x="2982393" y="4347525"/>
            <a:ext cx="5873962" cy="8477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Weil sie bei der Ernte höhere Erträge liefern</a:t>
            </a:r>
          </a:p>
        </p:txBody>
      </p:sp>
      <p:sp>
        <p:nvSpPr>
          <p:cNvPr id="10" name="TextBox 10"/>
          <p:cNvSpPr txBox="1"/>
          <p:nvPr/>
        </p:nvSpPr>
        <p:spPr>
          <a:xfrm>
            <a:off x="2982393" y="5757225"/>
            <a:ext cx="5712280" cy="8477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Weil sie in beheizten Gewächshäusern wachsen</a:t>
            </a:r>
          </a:p>
        </p:txBody>
      </p:sp>
      <p:sp>
        <p:nvSpPr>
          <p:cNvPr id="11" name="TextBox 11"/>
          <p:cNvSpPr txBox="1"/>
          <p:nvPr/>
        </p:nvSpPr>
        <p:spPr>
          <a:xfrm>
            <a:off x="2982393" y="7328419"/>
            <a:ext cx="5873962" cy="8477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Weil sie kürzere Transportwege und Lagerzeiten haben</a:t>
            </a:r>
          </a:p>
        </p:txBody>
      </p:sp>
      <p:sp>
        <p:nvSpPr>
          <p:cNvPr id="12" name="Freeform 12"/>
          <p:cNvSpPr/>
          <p:nvPr/>
        </p:nvSpPr>
        <p:spPr>
          <a:xfrm>
            <a:off x="735847" y="1659239"/>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13" name="Freeform 13"/>
          <p:cNvSpPr/>
          <p:nvPr/>
        </p:nvSpPr>
        <p:spPr>
          <a:xfrm>
            <a:off x="6429596" y="9130580"/>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225738" y="2243479"/>
            <a:ext cx="8032562" cy="7846643"/>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p:spPr>
          <p:txBody>
            <a:bodyPr/>
            <a:lstStyle/>
            <a:p>
              <a:endParaRPr lang="de-DE"/>
            </a:p>
          </p:txBody>
        </p:sp>
      </p:grpSp>
      <p:sp>
        <p:nvSpPr>
          <p:cNvPr id="6" name="TextBox 6"/>
          <p:cNvSpPr txBox="1"/>
          <p:nvPr/>
        </p:nvSpPr>
        <p:spPr>
          <a:xfrm rot="77028">
            <a:off x="2242176" y="3882053"/>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A </a:t>
            </a:r>
          </a:p>
        </p:txBody>
      </p:sp>
      <p:sp>
        <p:nvSpPr>
          <p:cNvPr id="7" name="TextBox 7"/>
          <p:cNvSpPr txBox="1"/>
          <p:nvPr/>
        </p:nvSpPr>
        <p:spPr>
          <a:xfrm rot="77028">
            <a:off x="2242176" y="5572759"/>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B</a:t>
            </a:r>
          </a:p>
        </p:txBody>
      </p:sp>
      <p:sp>
        <p:nvSpPr>
          <p:cNvPr id="8" name="TextBox 8"/>
          <p:cNvSpPr txBox="1"/>
          <p:nvPr/>
        </p:nvSpPr>
        <p:spPr>
          <a:xfrm rot="77028">
            <a:off x="2242176" y="7077439"/>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C</a:t>
            </a:r>
          </a:p>
        </p:txBody>
      </p:sp>
      <p:sp>
        <p:nvSpPr>
          <p:cNvPr id="9" name="TextBox 9"/>
          <p:cNvSpPr txBox="1"/>
          <p:nvPr/>
        </p:nvSpPr>
        <p:spPr>
          <a:xfrm>
            <a:off x="2810685" y="4331412"/>
            <a:ext cx="5949887" cy="778510"/>
          </a:xfrm>
          <a:prstGeom prst="rect">
            <a:avLst/>
          </a:prstGeom>
        </p:spPr>
        <p:txBody>
          <a:bodyPr lIns="0" tIns="0" rIns="0" bIns="0" rtlCol="0" anchor="t">
            <a:spAutoFit/>
          </a:bodyPr>
          <a:lstStyle/>
          <a:p>
            <a:pPr algn="l">
              <a:lnSpc>
                <a:spcPts val="3080"/>
              </a:lnSpc>
            </a:pPr>
            <a:r>
              <a:rPr lang="en-US" sz="2800">
                <a:solidFill>
                  <a:srgbClr val="197C35"/>
                </a:solidFill>
                <a:latin typeface="Cerebri"/>
                <a:ea typeface="Cerebri"/>
                <a:cs typeface="Cerebri"/>
                <a:sym typeface="Cerebri"/>
              </a:rPr>
              <a:t>Parce qu'ils donnent des rendements plus élevés à la récolte</a:t>
            </a:r>
          </a:p>
        </p:txBody>
      </p:sp>
      <p:sp>
        <p:nvSpPr>
          <p:cNvPr id="10" name="TextBox 10"/>
          <p:cNvSpPr txBox="1"/>
          <p:nvPr/>
        </p:nvSpPr>
        <p:spPr>
          <a:xfrm>
            <a:off x="2887632" y="5757225"/>
            <a:ext cx="5657188" cy="8477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Parce qu'ils poussent dans des serres chauffées</a:t>
            </a:r>
          </a:p>
        </p:txBody>
      </p:sp>
      <p:sp>
        <p:nvSpPr>
          <p:cNvPr id="11" name="TextBox 11"/>
          <p:cNvSpPr txBox="1"/>
          <p:nvPr/>
        </p:nvSpPr>
        <p:spPr>
          <a:xfrm>
            <a:off x="2887632" y="7311031"/>
            <a:ext cx="6088692" cy="12668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Parce qu’ils ont des distances de transport et des durées de stockage plus courtes</a:t>
            </a:r>
          </a:p>
        </p:txBody>
      </p:sp>
      <p:sp>
        <p:nvSpPr>
          <p:cNvPr id="12" name="Freeform 12"/>
          <p:cNvSpPr/>
          <p:nvPr/>
        </p:nvSpPr>
        <p:spPr>
          <a:xfrm>
            <a:off x="603486" y="1418993"/>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13" name="Freeform 13"/>
          <p:cNvSpPr/>
          <p:nvPr/>
        </p:nvSpPr>
        <p:spPr>
          <a:xfrm>
            <a:off x="6429596" y="9130580"/>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127219" y="2415478"/>
            <a:ext cx="8032562" cy="7846643"/>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p:spPr>
          <p:txBody>
            <a:bodyPr/>
            <a:lstStyle/>
            <a:p>
              <a:endParaRPr lang="de-DE"/>
            </a:p>
          </p:txBody>
        </p:sp>
      </p:grpSp>
      <p:sp>
        <p:nvSpPr>
          <p:cNvPr id="6" name="Freeform 6"/>
          <p:cNvSpPr/>
          <p:nvPr/>
        </p:nvSpPr>
        <p:spPr>
          <a:xfrm>
            <a:off x="1127219" y="1028700"/>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7" name="TextBox 7"/>
          <p:cNvSpPr txBox="1"/>
          <p:nvPr/>
        </p:nvSpPr>
        <p:spPr>
          <a:xfrm>
            <a:off x="1805677" y="3566160"/>
            <a:ext cx="6977699" cy="5707380"/>
          </a:xfrm>
          <a:prstGeom prst="rect">
            <a:avLst/>
          </a:prstGeom>
        </p:spPr>
        <p:txBody>
          <a:bodyPr lIns="0" tIns="0" rIns="0" bIns="0" rtlCol="0" anchor="t">
            <a:spAutoFit/>
          </a:bodyPr>
          <a:lstStyle/>
          <a:p>
            <a:pPr algn="l">
              <a:lnSpc>
                <a:spcPts val="3810"/>
              </a:lnSpc>
            </a:pPr>
            <a:r>
              <a:rPr lang="en-US" sz="3000">
                <a:solidFill>
                  <a:srgbClr val="197C35"/>
                </a:solidFill>
                <a:latin typeface="Cerebri"/>
                <a:ea typeface="Cerebri"/>
                <a:cs typeface="Cerebri"/>
                <a:sym typeface="Cerebri"/>
              </a:rPr>
              <a:t>Saisonale Lebensmittel werden in der Region geerntet, wenn sie unter natürlichen Bedingungen wachsen können. Dadurch entfallen lange Transportwege, die oft mit hohem Energieverbrauch und CO₂-Ausstoss verbunden sind. Auch Lagerzeiten und die dafür benötigte Energie zur Kühlung oder Konservierung sind deutlich kürzer. All dies führt dazu, dass saisonale Produkte eine bessere Umweltbilanz aufweisen und somit nachhaltiger sind.</a:t>
            </a:r>
          </a:p>
        </p:txBody>
      </p:sp>
      <p:sp>
        <p:nvSpPr>
          <p:cNvPr id="8" name="Freeform 8"/>
          <p:cNvSpPr/>
          <p:nvPr/>
        </p:nvSpPr>
        <p:spPr>
          <a:xfrm>
            <a:off x="6429596" y="9804680"/>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9" name="TextBox 9"/>
          <p:cNvSpPr txBox="1"/>
          <p:nvPr/>
        </p:nvSpPr>
        <p:spPr>
          <a:xfrm rot="77028">
            <a:off x="4866616" y="1464494"/>
            <a:ext cx="560809" cy="1587722"/>
          </a:xfrm>
          <a:prstGeom prst="rect">
            <a:avLst/>
          </a:prstGeom>
        </p:spPr>
        <p:txBody>
          <a:bodyPr lIns="0" tIns="0" rIns="0" bIns="0" rtlCol="0" anchor="t">
            <a:spAutoFit/>
          </a:bodyPr>
          <a:lstStyle/>
          <a:p>
            <a:pPr algn="l">
              <a:lnSpc>
                <a:spcPts val="11712"/>
              </a:lnSpc>
            </a:pPr>
            <a:r>
              <a:rPr lang="en-US" sz="8366">
                <a:solidFill>
                  <a:srgbClr val="197C35"/>
                </a:solidFill>
                <a:latin typeface="Aloja"/>
                <a:ea typeface="Aloja"/>
                <a:cs typeface="Aloja"/>
                <a:sym typeface="Aloja"/>
              </a:rPr>
              <a:t>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028700" y="2415478"/>
            <a:ext cx="8131081" cy="7942881"/>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p:spPr>
          <p:txBody>
            <a:bodyPr/>
            <a:lstStyle/>
            <a:p>
              <a:endParaRPr lang="de-DE"/>
            </a:p>
          </p:txBody>
        </p:sp>
      </p:grpSp>
      <p:sp>
        <p:nvSpPr>
          <p:cNvPr id="6" name="Freeform 6"/>
          <p:cNvSpPr/>
          <p:nvPr/>
        </p:nvSpPr>
        <p:spPr>
          <a:xfrm>
            <a:off x="1283849" y="982435"/>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7" name="TextBox 7"/>
          <p:cNvSpPr txBox="1"/>
          <p:nvPr/>
        </p:nvSpPr>
        <p:spPr>
          <a:xfrm rot="77028">
            <a:off x="4866616" y="1464494"/>
            <a:ext cx="560809" cy="1587722"/>
          </a:xfrm>
          <a:prstGeom prst="rect">
            <a:avLst/>
          </a:prstGeom>
        </p:spPr>
        <p:txBody>
          <a:bodyPr lIns="0" tIns="0" rIns="0" bIns="0" rtlCol="0" anchor="t">
            <a:spAutoFit/>
          </a:bodyPr>
          <a:lstStyle/>
          <a:p>
            <a:pPr algn="ctr">
              <a:lnSpc>
                <a:spcPts val="11712"/>
              </a:lnSpc>
            </a:pPr>
            <a:r>
              <a:rPr lang="en-US" sz="8366">
                <a:solidFill>
                  <a:srgbClr val="197C35"/>
                </a:solidFill>
                <a:latin typeface="Aloja"/>
                <a:ea typeface="Aloja"/>
                <a:cs typeface="Aloja"/>
                <a:sym typeface="Aloja"/>
              </a:rPr>
              <a:t>C</a:t>
            </a:r>
          </a:p>
        </p:txBody>
      </p:sp>
      <p:sp>
        <p:nvSpPr>
          <p:cNvPr id="8" name="TextBox 8"/>
          <p:cNvSpPr txBox="1"/>
          <p:nvPr/>
        </p:nvSpPr>
        <p:spPr>
          <a:xfrm>
            <a:off x="1617952" y="3273847"/>
            <a:ext cx="7338242" cy="6517894"/>
          </a:xfrm>
          <a:prstGeom prst="rect">
            <a:avLst/>
          </a:prstGeom>
        </p:spPr>
        <p:txBody>
          <a:bodyPr lIns="0" tIns="0" rIns="0" bIns="0" rtlCol="0" anchor="t">
            <a:spAutoFit/>
          </a:bodyPr>
          <a:lstStyle/>
          <a:p>
            <a:pPr algn="l">
              <a:lnSpc>
                <a:spcPts val="3683"/>
              </a:lnSpc>
            </a:pPr>
            <a:r>
              <a:rPr lang="en-US" sz="2900">
                <a:solidFill>
                  <a:srgbClr val="197C35"/>
                </a:solidFill>
                <a:latin typeface="Cerebri"/>
                <a:ea typeface="Cerebri"/>
                <a:cs typeface="Cerebri"/>
                <a:sym typeface="Cerebri"/>
              </a:rPr>
              <a:t>Antwort A ist falsch, denn saisonale Produkte liefern nicht automatisch höhere Erträge. Die Erntemenge hängt von vielen Faktoren wie Sorte, Witterung und Anbaumethode ab, nicht allein von der Saison.</a:t>
            </a:r>
          </a:p>
          <a:p>
            <a:pPr algn="l">
              <a:lnSpc>
                <a:spcPts val="3683"/>
              </a:lnSpc>
            </a:pPr>
            <a:endParaRPr lang="en-US" sz="2900">
              <a:solidFill>
                <a:srgbClr val="197C35"/>
              </a:solidFill>
              <a:latin typeface="Cerebri"/>
              <a:ea typeface="Cerebri"/>
              <a:cs typeface="Cerebri"/>
              <a:sym typeface="Cerebri"/>
            </a:endParaRPr>
          </a:p>
          <a:p>
            <a:pPr algn="l">
              <a:lnSpc>
                <a:spcPts val="3683"/>
              </a:lnSpc>
            </a:pPr>
            <a:r>
              <a:rPr lang="en-US" sz="2900">
                <a:solidFill>
                  <a:srgbClr val="197C35"/>
                </a:solidFill>
                <a:latin typeface="Cerebri"/>
                <a:ea typeface="Cerebri"/>
                <a:cs typeface="Cerebri"/>
                <a:sym typeface="Cerebri"/>
              </a:rPr>
              <a:t>Antwort B ist ebenfalls nicht korrekt, denn beheizte Gewächshäuser benötigen viel Energie und verursachen einen hohen CO₂-Ausstoss. Lebensmittel, die darin produziert werden, sind oft weniger nachhaltig als solche, die im Freiland zur passenden Jahreszeit wachsen.</a:t>
            </a:r>
          </a:p>
        </p:txBody>
      </p:sp>
      <p:sp>
        <p:nvSpPr>
          <p:cNvPr id="9" name="Freeform 9"/>
          <p:cNvSpPr/>
          <p:nvPr/>
        </p:nvSpPr>
        <p:spPr>
          <a:xfrm>
            <a:off x="6429596" y="9791741"/>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028700" y="2415478"/>
            <a:ext cx="8229600" cy="8039120"/>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p:spPr>
          <p:txBody>
            <a:bodyPr/>
            <a:lstStyle/>
            <a:p>
              <a:endParaRPr lang="de-DE"/>
            </a:p>
          </p:txBody>
        </p:sp>
      </p:grpSp>
      <p:sp>
        <p:nvSpPr>
          <p:cNvPr id="6" name="Freeform 6"/>
          <p:cNvSpPr/>
          <p:nvPr/>
        </p:nvSpPr>
        <p:spPr>
          <a:xfrm>
            <a:off x="1416643" y="734725"/>
            <a:ext cx="1779678" cy="2075865"/>
          </a:xfrm>
          <a:custGeom>
            <a:avLst/>
            <a:gdLst/>
            <a:ahLst/>
            <a:cxnLst/>
            <a:rect l="l" t="t" r="r" b="b"/>
            <a:pathLst>
              <a:path w="1779678" h="2075865">
                <a:moveTo>
                  <a:pt x="0" y="0"/>
                </a:moveTo>
                <a:lnTo>
                  <a:pt x="1779677" y="0"/>
                </a:lnTo>
                <a:lnTo>
                  <a:pt x="1779677" y="2075865"/>
                </a:lnTo>
                <a:lnTo>
                  <a:pt x="0" y="2075865"/>
                </a:lnTo>
                <a:lnTo>
                  <a:pt x="0" y="0"/>
                </a:lnTo>
                <a:close/>
              </a:path>
            </a:pathLst>
          </a:custGeom>
          <a:blipFill>
            <a:blip r:embed="rId2"/>
            <a:stretch>
              <a:fillRect/>
            </a:stretch>
          </a:blipFill>
        </p:spPr>
        <p:txBody>
          <a:bodyPr/>
          <a:lstStyle/>
          <a:p>
            <a:endParaRPr lang="de-DE"/>
          </a:p>
        </p:txBody>
      </p:sp>
      <p:sp>
        <p:nvSpPr>
          <p:cNvPr id="7" name="TextBox 7"/>
          <p:cNvSpPr txBox="1"/>
          <p:nvPr/>
        </p:nvSpPr>
        <p:spPr>
          <a:xfrm rot="77028">
            <a:off x="4866616" y="1464494"/>
            <a:ext cx="560809" cy="1587722"/>
          </a:xfrm>
          <a:prstGeom prst="rect">
            <a:avLst/>
          </a:prstGeom>
        </p:spPr>
        <p:txBody>
          <a:bodyPr lIns="0" tIns="0" rIns="0" bIns="0" rtlCol="0" anchor="t">
            <a:spAutoFit/>
          </a:bodyPr>
          <a:lstStyle/>
          <a:p>
            <a:pPr algn="l">
              <a:lnSpc>
                <a:spcPts val="11712"/>
              </a:lnSpc>
            </a:pPr>
            <a:r>
              <a:rPr lang="en-US" sz="8366">
                <a:solidFill>
                  <a:srgbClr val="197C35"/>
                </a:solidFill>
                <a:latin typeface="Aloja"/>
                <a:ea typeface="Aloja"/>
                <a:cs typeface="Aloja"/>
                <a:sym typeface="Aloja"/>
              </a:rPr>
              <a:t>C</a:t>
            </a:r>
          </a:p>
        </p:txBody>
      </p:sp>
      <p:sp>
        <p:nvSpPr>
          <p:cNvPr id="8" name="TextBox 8"/>
          <p:cNvSpPr txBox="1"/>
          <p:nvPr/>
        </p:nvSpPr>
        <p:spPr>
          <a:xfrm>
            <a:off x="1648647" y="3652368"/>
            <a:ext cx="6989706" cy="6060694"/>
          </a:xfrm>
          <a:prstGeom prst="rect">
            <a:avLst/>
          </a:prstGeom>
        </p:spPr>
        <p:txBody>
          <a:bodyPr lIns="0" tIns="0" rIns="0" bIns="0" rtlCol="0" anchor="t">
            <a:spAutoFit/>
          </a:bodyPr>
          <a:lstStyle/>
          <a:p>
            <a:pPr algn="l">
              <a:lnSpc>
                <a:spcPts val="3682"/>
              </a:lnSpc>
            </a:pPr>
            <a:r>
              <a:rPr lang="en-US" sz="2899">
                <a:solidFill>
                  <a:srgbClr val="197C35"/>
                </a:solidFill>
                <a:latin typeface="Cerebri"/>
                <a:ea typeface="Cerebri"/>
                <a:cs typeface="Cerebri"/>
                <a:sym typeface="Cerebri"/>
              </a:rPr>
              <a:t>Les aliments de saison sont récoltés dans la région lorsqu’ils peuvent pousser dans des conditions naturelles. Cela évite les longs trajets de transport, souvent associés à une consommation énergétique élevée et à des émissions de CO₂ importantes. Les durées de stockage et l’énergie nécessaire pour le refroidissement ou la conservation sont également nettement réduites. Tout cela fait que les produits de saison ont un meilleur bilan environnemental et sont donc plus durables.</a:t>
            </a:r>
          </a:p>
        </p:txBody>
      </p:sp>
      <p:sp>
        <p:nvSpPr>
          <p:cNvPr id="9" name="Freeform 9"/>
          <p:cNvSpPr/>
          <p:nvPr/>
        </p:nvSpPr>
        <p:spPr>
          <a:xfrm>
            <a:off x="6429596" y="9713062"/>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28700" y="2415478"/>
            <a:ext cx="8229600" cy="8039120"/>
            <a:chOff x="0" y="0"/>
            <a:chExt cx="4828540" cy="4716780"/>
          </a:xfrm>
        </p:grpSpPr>
        <p:sp>
          <p:nvSpPr>
            <p:cNvPr id="3" name="Freeform 3"/>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p:spPr>
          <p:txBody>
            <a:bodyPr/>
            <a:lstStyle/>
            <a:p>
              <a:endParaRPr lang="de-DE"/>
            </a:p>
          </p:txBody>
        </p:sp>
      </p:grpSp>
      <p:sp>
        <p:nvSpPr>
          <p:cNvPr id="4" name="Freeform 4"/>
          <p:cNvSpPr/>
          <p:nvPr/>
        </p:nvSpPr>
        <p:spPr>
          <a:xfrm>
            <a:off x="1416643" y="734725"/>
            <a:ext cx="1779678" cy="2075865"/>
          </a:xfrm>
          <a:custGeom>
            <a:avLst/>
            <a:gdLst/>
            <a:ahLst/>
            <a:cxnLst/>
            <a:rect l="l" t="t" r="r" b="b"/>
            <a:pathLst>
              <a:path w="1779678" h="2075865">
                <a:moveTo>
                  <a:pt x="0" y="0"/>
                </a:moveTo>
                <a:lnTo>
                  <a:pt x="1779677" y="0"/>
                </a:lnTo>
                <a:lnTo>
                  <a:pt x="1779677" y="2075865"/>
                </a:lnTo>
                <a:lnTo>
                  <a:pt x="0" y="2075865"/>
                </a:lnTo>
                <a:lnTo>
                  <a:pt x="0" y="0"/>
                </a:lnTo>
                <a:close/>
              </a:path>
            </a:pathLst>
          </a:custGeom>
          <a:blipFill>
            <a:blip r:embed="rId2"/>
            <a:stretch>
              <a:fillRect/>
            </a:stretch>
          </a:blipFill>
        </p:spPr>
        <p:txBody>
          <a:bodyPr/>
          <a:lstStyle/>
          <a:p>
            <a:endParaRPr lang="de-DE"/>
          </a:p>
        </p:txBody>
      </p:sp>
      <p:sp>
        <p:nvSpPr>
          <p:cNvPr id="5" name="TextBox 5"/>
          <p:cNvSpPr txBox="1"/>
          <p:nvPr/>
        </p:nvSpPr>
        <p:spPr>
          <a:xfrm rot="77028">
            <a:off x="4866616" y="1464494"/>
            <a:ext cx="560809" cy="1587722"/>
          </a:xfrm>
          <a:prstGeom prst="rect">
            <a:avLst/>
          </a:prstGeom>
        </p:spPr>
        <p:txBody>
          <a:bodyPr lIns="0" tIns="0" rIns="0" bIns="0" rtlCol="0" anchor="t">
            <a:spAutoFit/>
          </a:bodyPr>
          <a:lstStyle/>
          <a:p>
            <a:pPr algn="l">
              <a:lnSpc>
                <a:spcPts val="11712"/>
              </a:lnSpc>
            </a:pPr>
            <a:r>
              <a:rPr lang="en-US" sz="8366">
                <a:solidFill>
                  <a:srgbClr val="197C35"/>
                </a:solidFill>
                <a:latin typeface="Aloja"/>
                <a:ea typeface="Aloja"/>
                <a:cs typeface="Aloja"/>
                <a:sym typeface="Aloja"/>
              </a:rPr>
              <a:t>C</a:t>
            </a:r>
          </a:p>
        </p:txBody>
      </p:sp>
      <p:sp>
        <p:nvSpPr>
          <p:cNvPr id="6" name="TextBox 6"/>
          <p:cNvSpPr txBox="1"/>
          <p:nvPr/>
        </p:nvSpPr>
        <p:spPr>
          <a:xfrm>
            <a:off x="1662768" y="3430626"/>
            <a:ext cx="7250328" cy="6261608"/>
          </a:xfrm>
          <a:prstGeom prst="rect">
            <a:avLst/>
          </a:prstGeom>
        </p:spPr>
        <p:txBody>
          <a:bodyPr lIns="0" tIns="0" rIns="0" bIns="0" rtlCol="0" anchor="t">
            <a:spAutoFit/>
          </a:bodyPr>
          <a:lstStyle/>
          <a:p>
            <a:pPr algn="l">
              <a:lnSpc>
                <a:spcPts val="3555"/>
              </a:lnSpc>
            </a:pPr>
            <a:r>
              <a:rPr lang="en-US" sz="2799">
                <a:solidFill>
                  <a:srgbClr val="197C35"/>
                </a:solidFill>
                <a:latin typeface="Cerebri"/>
                <a:ea typeface="Cerebri"/>
                <a:cs typeface="Cerebri"/>
                <a:sym typeface="Cerebri"/>
              </a:rPr>
              <a:t>La réponse A est fausse, car les produits de saison ne donnent pas automatiquement de meilleurs rendements. La quantité récoltée dépend de nombreux facteurs comme la variété, la météo et la méthode de culture, et pas seulement de la saison.</a:t>
            </a:r>
          </a:p>
          <a:p>
            <a:pPr algn="l">
              <a:lnSpc>
                <a:spcPts val="3555"/>
              </a:lnSpc>
            </a:pPr>
            <a:endParaRPr lang="en-US" sz="2799">
              <a:solidFill>
                <a:srgbClr val="197C35"/>
              </a:solidFill>
              <a:latin typeface="Cerebri"/>
              <a:ea typeface="Cerebri"/>
              <a:cs typeface="Cerebri"/>
              <a:sym typeface="Cerebri"/>
            </a:endParaRPr>
          </a:p>
          <a:p>
            <a:pPr algn="l">
              <a:lnSpc>
                <a:spcPts val="3555"/>
              </a:lnSpc>
            </a:pPr>
            <a:r>
              <a:rPr lang="en-US" sz="2799">
                <a:solidFill>
                  <a:srgbClr val="197C35"/>
                </a:solidFill>
                <a:latin typeface="Cerebri"/>
                <a:ea typeface="Cerebri"/>
                <a:cs typeface="Cerebri"/>
                <a:sym typeface="Cerebri"/>
              </a:rPr>
              <a:t>La réponse B est également incorrecte, car les serres chauffées consomment beaucoup d’énergie et génèrent des émissions de CO₂ importantes. Les aliments produits dans ces conditions sont souvent moins durables que ceux cultivés en plein champ à la saison adaptée.</a:t>
            </a:r>
          </a:p>
        </p:txBody>
      </p:sp>
      <p:sp>
        <p:nvSpPr>
          <p:cNvPr id="7" name="Freeform 7"/>
          <p:cNvSpPr/>
          <p:nvPr/>
        </p:nvSpPr>
        <p:spPr>
          <a:xfrm>
            <a:off x="6429596" y="9713062"/>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028700" y="2409347"/>
            <a:ext cx="8230557" cy="8040055"/>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blipFill>
              <a:blip r:embed="rId2"/>
              <a:stretch>
                <a:fillRect l="-23477" r="-23477"/>
              </a:stretch>
            </a:blipFill>
          </p:spPr>
          <p:txBody>
            <a:bodyPr/>
            <a:lstStyle/>
            <a:p>
              <a:endParaRPr lang="de-DE"/>
            </a:p>
          </p:txBody>
        </p:sp>
      </p:grpSp>
      <p:sp>
        <p:nvSpPr>
          <p:cNvPr id="6" name="Freeform 6"/>
          <p:cNvSpPr/>
          <p:nvPr/>
        </p:nvSpPr>
        <p:spPr>
          <a:xfrm>
            <a:off x="1028700" y="1308273"/>
            <a:ext cx="1461725" cy="1704996"/>
          </a:xfrm>
          <a:custGeom>
            <a:avLst/>
            <a:gdLst/>
            <a:ahLst/>
            <a:cxnLst/>
            <a:rect l="l" t="t" r="r" b="b"/>
            <a:pathLst>
              <a:path w="1461725" h="1704996">
                <a:moveTo>
                  <a:pt x="0" y="0"/>
                </a:moveTo>
                <a:lnTo>
                  <a:pt x="1461725" y="0"/>
                </a:lnTo>
                <a:lnTo>
                  <a:pt x="1461725" y="1704996"/>
                </a:lnTo>
                <a:lnTo>
                  <a:pt x="0" y="1704996"/>
                </a:lnTo>
                <a:lnTo>
                  <a:pt x="0" y="0"/>
                </a:lnTo>
                <a:close/>
              </a:path>
            </a:pathLst>
          </a:custGeom>
          <a:blipFill>
            <a:blip r:embed="rId3"/>
            <a:stretch>
              <a:fillRect/>
            </a:stretch>
          </a:blipFill>
        </p:spPr>
        <p:txBody>
          <a:bodyPr/>
          <a:lstStyle/>
          <a:p>
            <a:endParaRPr lang="de-D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407</Words>
  <Application>Microsoft Office PowerPoint</Application>
  <PresentationFormat>Benutzerdefiniert</PresentationFormat>
  <Paragraphs>30</Paragraphs>
  <Slides>9</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9</vt:i4>
      </vt:variant>
    </vt:vector>
  </HeadingPairs>
  <TitlesOfParts>
    <vt:vector size="15" baseType="lpstr">
      <vt:lpstr>Cerebri Bold</vt:lpstr>
      <vt:lpstr>Cerebri</vt:lpstr>
      <vt:lpstr>Arial</vt:lpstr>
      <vt:lpstr>Calibri</vt:lpstr>
      <vt:lpstr>Aloja</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Quiz24_Radiesli</dc:title>
  <dc:creator>Marie-Luise Simon (Agroimage)</dc:creator>
  <cp:lastModifiedBy>Simon Marie-Luise</cp:lastModifiedBy>
  <cp:revision>2</cp:revision>
  <dcterms:created xsi:type="dcterms:W3CDTF">2006-08-16T00:00:00Z</dcterms:created>
  <dcterms:modified xsi:type="dcterms:W3CDTF">2026-02-10T07:10:31Z</dcterms:modified>
  <dc:identifier>DAHAKx00ceM</dc:identifier>
</cp:coreProperties>
</file>