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287000" cy="12852400"/>
  <p:notesSz cx="6858000" cy="9144000"/>
  <p:embeddedFontLst>
    <p:embeddedFont>
      <p:font typeface="Aloja" panose="020B0604020202020204" charset="0"/>
      <p:regular r:id="rId11"/>
    </p:embeddedFont>
    <p:embeddedFont>
      <p:font typeface="Cerebri" panose="020B0604020202020204" charset="0"/>
      <p:regular r:id="rId12"/>
    </p:embeddedFont>
    <p:embeddedFont>
      <p:font typeface="Cerebr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202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Marie-Luise" userId="a06a5db8-40ac-4973-bc94-d6eb9bfbc261" providerId="ADAL" clId="{228B2964-7C29-41D9-BEEB-23D5CC436C81}"/>
    <pc:docChg chg="modSld">
      <pc:chgData name="Simon Marie-Luise" userId="a06a5db8-40ac-4973-bc94-d6eb9bfbc261" providerId="ADAL" clId="{228B2964-7C29-41D9-BEEB-23D5CC436C81}" dt="2026-02-03T08:09:37.108" v="5" actId="1076"/>
      <pc:docMkLst>
        <pc:docMk/>
      </pc:docMkLst>
      <pc:sldChg chg="addSp modSp mod">
        <pc:chgData name="Simon Marie-Luise" userId="a06a5db8-40ac-4973-bc94-d6eb9bfbc261" providerId="ADAL" clId="{228B2964-7C29-41D9-BEEB-23D5CC436C81}" dt="2026-02-03T08:09:37.108" v="5" actId="1076"/>
        <pc:sldMkLst>
          <pc:docMk/>
          <pc:sldMk cId="0" sldId="257"/>
        </pc:sldMkLst>
        <pc:picChg chg="add mod">
          <ac:chgData name="Simon Marie-Luise" userId="a06a5db8-40ac-4973-bc94-d6eb9bfbc261" providerId="ADAL" clId="{228B2964-7C29-41D9-BEEB-23D5CC436C81}" dt="2026-02-03T08:09:37.108" v="5" actId="1076"/>
          <ac:picMkLst>
            <pc:docMk/>
            <pc:sldMk cId="0" sldId="257"/>
            <ac:picMk id="12" creationId="{EEAF1100-1DDC-BB2F-D656-BE704C8E4A5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006456"/>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060990"/>
            <a:ext cx="7782270" cy="7602144"/>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grpSp>
        <p:nvGrpSpPr>
          <p:cNvPr id="6" name="Group 6"/>
          <p:cNvGrpSpPr>
            <a:grpSpLocks noChangeAspect="1"/>
          </p:cNvGrpSpPr>
          <p:nvPr/>
        </p:nvGrpSpPr>
        <p:grpSpPr>
          <a:xfrm>
            <a:off x="331501" y="8165858"/>
            <a:ext cx="4500028" cy="4395872"/>
            <a:chOff x="0" y="0"/>
            <a:chExt cx="4828540" cy="4716780"/>
          </a:xfrm>
        </p:grpSpPr>
        <p:sp>
          <p:nvSpPr>
            <p:cNvPr id="7" name="Freeform 7"/>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t="-12871" b="-12871"/>
              </a:stretch>
            </a:blipFill>
          </p:spPr>
          <p:txBody>
            <a:bodyPr/>
            <a:lstStyle/>
            <a:p>
              <a:endParaRPr lang="de-DE"/>
            </a:p>
          </p:txBody>
        </p:sp>
      </p:grpSp>
      <p:sp>
        <p:nvSpPr>
          <p:cNvPr id="8" name="TextBox 8"/>
          <p:cNvSpPr txBox="1"/>
          <p:nvPr/>
        </p:nvSpPr>
        <p:spPr>
          <a:xfrm>
            <a:off x="1809278" y="4048251"/>
            <a:ext cx="6668444" cy="3810000"/>
          </a:xfrm>
          <a:prstGeom prst="rect">
            <a:avLst/>
          </a:prstGeom>
        </p:spPr>
        <p:txBody>
          <a:bodyPr lIns="0" tIns="0" rIns="0" bIns="0" rtlCol="0" anchor="t">
            <a:spAutoFit/>
          </a:bodyPr>
          <a:lstStyle/>
          <a:p>
            <a:pPr algn="ctr">
              <a:lnSpc>
                <a:spcPts val="6002"/>
              </a:lnSpc>
            </a:pPr>
            <a:r>
              <a:rPr lang="en-US" sz="5002" b="1">
                <a:solidFill>
                  <a:srgbClr val="197C35"/>
                </a:solidFill>
                <a:latin typeface="Cerebri Bold"/>
                <a:ea typeface="Cerebri Bold"/>
                <a:cs typeface="Cerebri Bold"/>
                <a:sym typeface="Cerebri Bold"/>
              </a:rPr>
              <a:t>Welche Eigenschaft macht Radieschen für die frühe Anzucht im Gewächshaus geeignet?</a:t>
            </a:r>
          </a:p>
        </p:txBody>
      </p:sp>
      <p:sp>
        <p:nvSpPr>
          <p:cNvPr id="9" name="Freeform 9"/>
          <p:cNvSpPr/>
          <p:nvPr/>
        </p:nvSpPr>
        <p:spPr>
          <a:xfrm>
            <a:off x="6294073" y="9566851"/>
            <a:ext cx="2740562" cy="1250381"/>
          </a:xfrm>
          <a:custGeom>
            <a:avLst/>
            <a:gdLst/>
            <a:ahLst/>
            <a:cxnLst/>
            <a:rect l="l" t="t" r="r" b="b"/>
            <a:pathLst>
              <a:path w="2740562" h="1250381">
                <a:moveTo>
                  <a:pt x="0" y="0"/>
                </a:moveTo>
                <a:lnTo>
                  <a:pt x="2740562" y="0"/>
                </a:lnTo>
                <a:lnTo>
                  <a:pt x="2740562" y="1250382"/>
                </a:lnTo>
                <a:lnTo>
                  <a:pt x="0" y="12503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Freeform 10"/>
          <p:cNvSpPr/>
          <p:nvPr/>
        </p:nvSpPr>
        <p:spPr>
          <a:xfrm>
            <a:off x="857292" y="1888865"/>
            <a:ext cx="1724224" cy="2011182"/>
          </a:xfrm>
          <a:custGeom>
            <a:avLst/>
            <a:gdLst/>
            <a:ahLst/>
            <a:cxnLst/>
            <a:rect l="l" t="t" r="r" b="b"/>
            <a:pathLst>
              <a:path w="1724224" h="2011182">
                <a:moveTo>
                  <a:pt x="0" y="0"/>
                </a:moveTo>
                <a:lnTo>
                  <a:pt x="1724224" y="0"/>
                </a:lnTo>
                <a:lnTo>
                  <a:pt x="1724224" y="2011182"/>
                </a:lnTo>
                <a:lnTo>
                  <a:pt x="0" y="2011182"/>
                </a:lnTo>
                <a:lnTo>
                  <a:pt x="0" y="0"/>
                </a:lnTo>
                <a:close/>
              </a:path>
            </a:pathLst>
          </a:custGeom>
          <a:blipFill>
            <a:blip r:embed="rId5"/>
            <a:stretch>
              <a:fillRect/>
            </a:stretch>
          </a:blipFill>
        </p:spPr>
        <p:txBody>
          <a:bodyPr/>
          <a:lstStyle/>
          <a:p>
            <a:endParaRPr lang="de-DE"/>
          </a:p>
        </p:txBody>
      </p:sp>
      <p:sp>
        <p:nvSpPr>
          <p:cNvPr id="11" name="TextBox 11"/>
          <p:cNvSpPr txBox="1"/>
          <p:nvPr/>
        </p:nvSpPr>
        <p:spPr>
          <a:xfrm>
            <a:off x="3207782" y="1346412"/>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2" name="TextBox 12"/>
          <p:cNvSpPr txBox="1"/>
          <p:nvPr/>
        </p:nvSpPr>
        <p:spPr>
          <a:xfrm>
            <a:off x="2721459" y="3296940"/>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125519"/>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180052"/>
            <a:ext cx="7782270" cy="7602144"/>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2327632" y="4655617"/>
            <a:ext cx="5736973" cy="4651015"/>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Quelle caractéristique rend le radis adapté aux cultures précoces en serre ?</a:t>
            </a:r>
          </a:p>
        </p:txBody>
      </p:sp>
      <p:sp>
        <p:nvSpPr>
          <p:cNvPr id="7" name="Freeform 7"/>
          <p:cNvSpPr/>
          <p:nvPr/>
        </p:nvSpPr>
        <p:spPr>
          <a:xfrm>
            <a:off x="6389522" y="9685914"/>
            <a:ext cx="2740562" cy="1250381"/>
          </a:xfrm>
          <a:custGeom>
            <a:avLst/>
            <a:gdLst/>
            <a:ahLst/>
            <a:cxnLst/>
            <a:rect l="l" t="t" r="r" b="b"/>
            <a:pathLst>
              <a:path w="2740562" h="1250381">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997766" y="1997930"/>
            <a:ext cx="1724224" cy="2011182"/>
          </a:xfrm>
          <a:custGeom>
            <a:avLst/>
            <a:gdLst/>
            <a:ahLst/>
            <a:cxnLst/>
            <a:rect l="l" t="t" r="r" b="b"/>
            <a:pathLst>
              <a:path w="1724224" h="2011182">
                <a:moveTo>
                  <a:pt x="0" y="0"/>
                </a:moveTo>
                <a:lnTo>
                  <a:pt x="1724223" y="0"/>
                </a:lnTo>
                <a:lnTo>
                  <a:pt x="1724223"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087510" y="1455477"/>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74078" y="3376032"/>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pic>
        <p:nvPicPr>
          <p:cNvPr id="12" name="Grafik 11" descr="Ein Bild, das Gemüse, Produkt, Radieschen, Naturkost enthält.&#10;&#10;KI-generierte Inhalte können fehlerhaft sein.">
            <a:extLst>
              <a:ext uri="{FF2B5EF4-FFF2-40B4-BE49-F238E27FC236}">
                <a16:creationId xmlns:a16="http://schemas.microsoft.com/office/drawing/2014/main" id="{EEAF1100-1DDC-BB2F-D656-BE704C8E4A5F}"/>
              </a:ext>
            </a:extLst>
          </p:cNvPr>
          <p:cNvPicPr>
            <a:picLocks noChangeAspect="1"/>
          </p:cNvPicPr>
          <p:nvPr/>
        </p:nvPicPr>
        <p:blipFill>
          <a:blip r:embed="rId5"/>
          <a:stretch>
            <a:fillRect/>
          </a:stretch>
        </p:blipFill>
        <p:spPr>
          <a:xfrm>
            <a:off x="349336" y="9226292"/>
            <a:ext cx="3548143" cy="32563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37682"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37682" y="5577428"/>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37682"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2982393" y="4347525"/>
            <a:ext cx="5873962" cy="4286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Sie keimen nur bei Dunkelheit</a:t>
            </a:r>
          </a:p>
        </p:txBody>
      </p:sp>
      <p:sp>
        <p:nvSpPr>
          <p:cNvPr id="10" name="TextBox 10"/>
          <p:cNvSpPr txBox="1"/>
          <p:nvPr/>
        </p:nvSpPr>
        <p:spPr>
          <a:xfrm>
            <a:off x="2982393" y="5757225"/>
            <a:ext cx="571228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Sie sind kältetolerant und haben kurze Kulturdauer</a:t>
            </a:r>
          </a:p>
        </p:txBody>
      </p:sp>
      <p:sp>
        <p:nvSpPr>
          <p:cNvPr id="11" name="TextBox 11"/>
          <p:cNvSpPr txBox="1"/>
          <p:nvPr/>
        </p:nvSpPr>
        <p:spPr>
          <a:xfrm>
            <a:off x="2982393" y="7328419"/>
            <a:ext cx="5873962"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Sie speichern Stickstoff besonders effizient</a:t>
            </a:r>
          </a:p>
        </p:txBody>
      </p:sp>
      <p:sp>
        <p:nvSpPr>
          <p:cNvPr id="12" name="Freeform 12"/>
          <p:cNvSpPr/>
          <p:nvPr/>
        </p:nvSpPr>
        <p:spPr>
          <a:xfrm>
            <a:off x="735847" y="1659239"/>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42176"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42176" y="557275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42176"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2810685" y="4331412"/>
            <a:ext cx="5949887" cy="387985"/>
          </a:xfrm>
          <a:prstGeom prst="rect">
            <a:avLst/>
          </a:prstGeom>
        </p:spPr>
        <p:txBody>
          <a:bodyPr lIns="0" tIns="0" rIns="0" bIns="0" rtlCol="0" anchor="t">
            <a:spAutoFit/>
          </a:bodyPr>
          <a:lstStyle/>
          <a:p>
            <a:pPr algn="l">
              <a:lnSpc>
                <a:spcPts val="3080"/>
              </a:lnSpc>
            </a:pPr>
            <a:r>
              <a:rPr lang="en-US" sz="2800">
                <a:solidFill>
                  <a:srgbClr val="197C35"/>
                </a:solidFill>
                <a:latin typeface="Cerebri"/>
                <a:ea typeface="Cerebri"/>
                <a:cs typeface="Cerebri"/>
                <a:sym typeface="Cerebri"/>
              </a:rPr>
              <a:t>Ils ne germent que dans l’obscurité</a:t>
            </a:r>
          </a:p>
        </p:txBody>
      </p:sp>
      <p:sp>
        <p:nvSpPr>
          <p:cNvPr id="10" name="TextBox 10"/>
          <p:cNvSpPr txBox="1"/>
          <p:nvPr/>
        </p:nvSpPr>
        <p:spPr>
          <a:xfrm>
            <a:off x="2887632" y="5757225"/>
            <a:ext cx="5657188"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Ils sont tolérants au froid et ont un cycle cultural court</a:t>
            </a:r>
          </a:p>
        </p:txBody>
      </p:sp>
      <p:sp>
        <p:nvSpPr>
          <p:cNvPr id="11" name="TextBox 11"/>
          <p:cNvSpPr txBox="1"/>
          <p:nvPr/>
        </p:nvSpPr>
        <p:spPr>
          <a:xfrm>
            <a:off x="2887632" y="7311031"/>
            <a:ext cx="587294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Ils stockent l’azote de façon particulièrement efficace</a:t>
            </a:r>
          </a:p>
        </p:txBody>
      </p:sp>
      <p:sp>
        <p:nvSpPr>
          <p:cNvPr id="12" name="Freeform 12"/>
          <p:cNvSpPr/>
          <p:nvPr/>
        </p:nvSpPr>
        <p:spPr>
          <a:xfrm>
            <a:off x="603486" y="1418993"/>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127219" y="1028700"/>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a:off x="1762526" y="3761932"/>
            <a:ext cx="6761947" cy="5707380"/>
          </a:xfrm>
          <a:prstGeom prst="rect">
            <a:avLst/>
          </a:prstGeom>
        </p:spPr>
        <p:txBody>
          <a:bodyPr lIns="0" tIns="0" rIns="0" bIns="0" rtlCol="0" anchor="t">
            <a:spAutoFit/>
          </a:bodyPr>
          <a:lstStyle/>
          <a:p>
            <a:pPr algn="l">
              <a:lnSpc>
                <a:spcPts val="3810"/>
              </a:lnSpc>
            </a:pPr>
            <a:r>
              <a:rPr lang="en-US" sz="3000">
                <a:solidFill>
                  <a:srgbClr val="197C35"/>
                </a:solidFill>
                <a:latin typeface="Cerebri"/>
                <a:ea typeface="Cerebri"/>
                <a:cs typeface="Cerebri"/>
                <a:sym typeface="Cerebri"/>
              </a:rPr>
              <a:t>Radieschen sind ideal für die frühe Anzucht im Gewächshaus, weil sie wenig Wärme benötigen und bereits bei niedrigen Temperaturen zuverlässig keimen und wachsen. Sie gelten als kältetolerant und können schon sehr früh im Jahr angebaut werden. Ihre Kulturdauer ist zudem sehr kurz, oft nur drei bis sechs Wochen, was eine schnelle Nutzung der Gewächshausfläche erlaubt und frühe Erträge ermöglicht.</a:t>
            </a:r>
          </a:p>
        </p:txBody>
      </p:sp>
      <p:sp>
        <p:nvSpPr>
          <p:cNvPr id="8" name="Freeform 8"/>
          <p:cNvSpPr/>
          <p:nvPr/>
        </p:nvSpPr>
        <p:spPr>
          <a:xfrm>
            <a:off x="6429596" y="98046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TextBox 9"/>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131081" cy="7942881"/>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83849" y="982435"/>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ctr">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1539105" y="3131861"/>
            <a:ext cx="7338242" cy="6659880"/>
          </a:xfrm>
          <a:prstGeom prst="rect">
            <a:avLst/>
          </a:prstGeom>
        </p:spPr>
        <p:txBody>
          <a:bodyPr lIns="0" tIns="0" rIns="0" bIns="0" rtlCol="0" anchor="t">
            <a:spAutoFit/>
          </a:bodyPr>
          <a:lstStyle/>
          <a:p>
            <a:pPr algn="l">
              <a:lnSpc>
                <a:spcPts val="3810"/>
              </a:lnSpc>
            </a:pPr>
            <a:r>
              <a:rPr lang="en-US" sz="3000">
                <a:solidFill>
                  <a:srgbClr val="197C35"/>
                </a:solidFill>
                <a:latin typeface="Cerebri"/>
                <a:ea typeface="Cerebri"/>
                <a:cs typeface="Cerebri"/>
                <a:sym typeface="Cerebri"/>
              </a:rPr>
              <a:t>Antwort A ist falsch, denn Radieschen sind keine Dunkelkeimer. Sie keimen am besten bei Lichtkontakt oder nur leicht mit Erde bedeckt. Eine Keimung ausschliesslich bei Dunkelheit ist keine Eigenschaft von Radieschen.</a:t>
            </a:r>
          </a:p>
          <a:p>
            <a:pPr algn="l">
              <a:lnSpc>
                <a:spcPts val="3810"/>
              </a:lnSpc>
            </a:pPr>
            <a:endParaRPr lang="en-US" sz="3000">
              <a:solidFill>
                <a:srgbClr val="197C35"/>
              </a:solidFill>
              <a:latin typeface="Cerebri"/>
              <a:ea typeface="Cerebri"/>
              <a:cs typeface="Cerebri"/>
              <a:sym typeface="Cerebri"/>
            </a:endParaRPr>
          </a:p>
          <a:p>
            <a:pPr algn="l">
              <a:lnSpc>
                <a:spcPts val="3810"/>
              </a:lnSpc>
            </a:pPr>
            <a:r>
              <a:rPr lang="en-US" sz="3000">
                <a:solidFill>
                  <a:srgbClr val="197C35"/>
                </a:solidFill>
                <a:latin typeface="Cerebri"/>
                <a:ea typeface="Cerebri"/>
                <a:cs typeface="Cerebri"/>
                <a:sym typeface="Cerebri"/>
              </a:rPr>
              <a:t>Antwort C ist ebenfalls nicht korrekt, da Radieschen keine besondere Fähigkeit zur effizienten Stickstoffspeicherung besitzen. Diese Eigenschaft wäre eher bei Leguminosen wie Erbsen oder Bohnen zu finden, nicht bei Kreuzblütlern wie dem Radieschen.</a:t>
            </a:r>
          </a:p>
        </p:txBody>
      </p:sp>
      <p:sp>
        <p:nvSpPr>
          <p:cNvPr id="9" name="Freeform 9"/>
          <p:cNvSpPr/>
          <p:nvPr/>
        </p:nvSpPr>
        <p:spPr>
          <a:xfrm>
            <a:off x="6429596" y="9791741"/>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229600" cy="8039120"/>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416643" y="734725"/>
            <a:ext cx="1779678" cy="2075865"/>
          </a:xfrm>
          <a:custGeom>
            <a:avLst/>
            <a:gdLst/>
            <a:ahLst/>
            <a:cxnLst/>
            <a:rect l="l" t="t" r="r" b="b"/>
            <a:pathLst>
              <a:path w="1779678" h="2075865">
                <a:moveTo>
                  <a:pt x="0" y="0"/>
                </a:moveTo>
                <a:lnTo>
                  <a:pt x="1779677" y="0"/>
                </a:lnTo>
                <a:lnTo>
                  <a:pt x="1779677"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2061910" y="3562298"/>
            <a:ext cx="6752379" cy="5716905"/>
          </a:xfrm>
          <a:prstGeom prst="rect">
            <a:avLst/>
          </a:prstGeom>
        </p:spPr>
        <p:txBody>
          <a:bodyPr lIns="0" tIns="0" rIns="0" bIns="0" rtlCol="0" anchor="t">
            <a:spAutoFit/>
          </a:bodyPr>
          <a:lstStyle/>
          <a:p>
            <a:pPr algn="l">
              <a:lnSpc>
                <a:spcPts val="3809"/>
              </a:lnSpc>
            </a:pPr>
            <a:r>
              <a:rPr lang="en-US" sz="2999">
                <a:solidFill>
                  <a:srgbClr val="197C35"/>
                </a:solidFill>
                <a:latin typeface="Cerebri"/>
                <a:ea typeface="Cerebri"/>
                <a:cs typeface="Cerebri"/>
                <a:sym typeface="Cerebri"/>
              </a:rPr>
              <a:t>Les radis sont idéaux pour les semis précoces en serre, car ils nécessitent peu de chaleur et germent et croissent de manière fiable même à basses températures. Ils sont considérés comme tolérants au froid et peuvent être cultivés très tôt dans l’année. Leur cycle cultural est également très court, souvent seulement trois à six semaines, ce qui permet une utilisation rapide de la surface de serre et des récoltes précoces</a:t>
            </a:r>
          </a:p>
        </p:txBody>
      </p:sp>
      <p:sp>
        <p:nvSpPr>
          <p:cNvPr id="9" name="Freeform 9"/>
          <p:cNvSpPr/>
          <p:nvPr/>
        </p:nvSpPr>
        <p:spPr>
          <a:xfrm>
            <a:off x="6429596" y="9713062"/>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229600" cy="8039120"/>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416643" y="734725"/>
            <a:ext cx="1779678" cy="2075865"/>
          </a:xfrm>
          <a:custGeom>
            <a:avLst/>
            <a:gdLst/>
            <a:ahLst/>
            <a:cxnLst/>
            <a:rect l="l" t="t" r="r" b="b"/>
            <a:pathLst>
              <a:path w="1779678" h="2075865">
                <a:moveTo>
                  <a:pt x="0" y="0"/>
                </a:moveTo>
                <a:lnTo>
                  <a:pt x="1779677" y="0"/>
                </a:lnTo>
                <a:lnTo>
                  <a:pt x="1779677"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1770644" y="3207639"/>
            <a:ext cx="7054432" cy="6709283"/>
          </a:xfrm>
          <a:prstGeom prst="rect">
            <a:avLst/>
          </a:prstGeom>
        </p:spPr>
        <p:txBody>
          <a:bodyPr lIns="0" tIns="0" rIns="0" bIns="0" rtlCol="0" anchor="t">
            <a:spAutoFit/>
          </a:bodyPr>
          <a:lstStyle/>
          <a:p>
            <a:pPr algn="l">
              <a:lnSpc>
                <a:spcPts val="3555"/>
              </a:lnSpc>
            </a:pPr>
            <a:r>
              <a:rPr lang="en-US" sz="2799">
                <a:solidFill>
                  <a:srgbClr val="197C35"/>
                </a:solidFill>
                <a:latin typeface="Cerebri"/>
                <a:ea typeface="Cerebri"/>
                <a:cs typeface="Cerebri"/>
                <a:sym typeface="Cerebri"/>
              </a:rPr>
              <a:t>La réponse A est fausse, car les radis ne sont pas des plantes qui germent dans l’obscurité. Ils germent au mieux avec un contact léger avec la terre ou même exposés légèrement à la lumière. Une germination exclusivement dans l’obscurité n’est pas une caractéristique des radis.</a:t>
            </a:r>
          </a:p>
          <a:p>
            <a:pPr algn="l">
              <a:lnSpc>
                <a:spcPts val="3555"/>
              </a:lnSpc>
            </a:pPr>
            <a:endParaRPr lang="en-US" sz="2799">
              <a:solidFill>
                <a:srgbClr val="197C35"/>
              </a:solidFill>
              <a:latin typeface="Cerebri"/>
              <a:ea typeface="Cerebri"/>
              <a:cs typeface="Cerebri"/>
              <a:sym typeface="Cerebri"/>
            </a:endParaRPr>
          </a:p>
          <a:p>
            <a:pPr algn="l">
              <a:lnSpc>
                <a:spcPts val="3555"/>
              </a:lnSpc>
            </a:pPr>
            <a:r>
              <a:rPr lang="en-US" sz="2799">
                <a:solidFill>
                  <a:srgbClr val="197C35"/>
                </a:solidFill>
                <a:latin typeface="Cerebri"/>
                <a:ea typeface="Cerebri"/>
                <a:cs typeface="Cerebri"/>
                <a:sym typeface="Cerebri"/>
              </a:rPr>
              <a:t>La réponse C est également incorrecte, car les radis n’ont pas de capacité particulière à stocker l’azote efficacement. Cette propriété se trouve plutôt chez les légumineuses comme les pois ou les haricots, et non chez les brassicacées comme le radis.</a:t>
            </a:r>
          </a:p>
        </p:txBody>
      </p:sp>
      <p:sp>
        <p:nvSpPr>
          <p:cNvPr id="9" name="Freeform 9"/>
          <p:cNvSpPr/>
          <p:nvPr/>
        </p:nvSpPr>
        <p:spPr>
          <a:xfrm>
            <a:off x="6429596" y="9713062"/>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09347"/>
            <a:ext cx="8230557" cy="8040055"/>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t="-12871" b="-12871"/>
              </a:stretch>
            </a:blipFill>
          </p:spPr>
          <p:txBody>
            <a:bodyPr/>
            <a:lstStyle/>
            <a:p>
              <a:endParaRPr lang="de-DE"/>
            </a:p>
          </p:txBody>
        </p:sp>
      </p:grpSp>
      <p:sp>
        <p:nvSpPr>
          <p:cNvPr id="6" name="Freeform 6"/>
          <p:cNvSpPr/>
          <p:nvPr/>
        </p:nvSpPr>
        <p:spPr>
          <a:xfrm>
            <a:off x="1028700" y="1308273"/>
            <a:ext cx="1461725" cy="1704996"/>
          </a:xfrm>
          <a:custGeom>
            <a:avLst/>
            <a:gdLst/>
            <a:ahLst/>
            <a:cxnLst/>
            <a:rect l="l" t="t" r="r" b="b"/>
            <a:pathLst>
              <a:path w="1461725" h="1704996">
                <a:moveTo>
                  <a:pt x="0" y="0"/>
                </a:moveTo>
                <a:lnTo>
                  <a:pt x="1461725" y="0"/>
                </a:lnTo>
                <a:lnTo>
                  <a:pt x="1461725" y="1704996"/>
                </a:lnTo>
                <a:lnTo>
                  <a:pt x="0" y="1704996"/>
                </a:lnTo>
                <a:lnTo>
                  <a:pt x="0" y="0"/>
                </a:lnTo>
                <a:close/>
              </a:path>
            </a:pathLst>
          </a:custGeom>
          <a:blipFill>
            <a:blip r:embed="rId3"/>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Benutzerdefiniert</PresentationFormat>
  <Paragraphs>30</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Calibri</vt:lpstr>
      <vt:lpstr>Aloja</vt:lpstr>
      <vt:lpstr>Cerebri</vt:lpstr>
      <vt:lpstr>Cerebri Bold</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Quiz24_Radiesli</dc:title>
  <cp:lastModifiedBy>Simon Marie-Luise</cp:lastModifiedBy>
  <cp:revision>1</cp:revision>
  <dcterms:created xsi:type="dcterms:W3CDTF">2006-08-16T00:00:00Z</dcterms:created>
  <dcterms:modified xsi:type="dcterms:W3CDTF">2026-02-03T08:09:38Z</dcterms:modified>
  <dc:identifier>DAHAKx00ceM</dc:identifier>
</cp:coreProperties>
</file>