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0287000" cy="12852400"/>
  <p:notesSz cx="6858000" cy="9144000"/>
  <p:embeddedFontLst>
    <p:embeddedFont>
      <p:font typeface="Cerebri Bold" charset="1" panose="00000800000000000000"/>
      <p:regular r:id="rId15"/>
    </p:embeddedFont>
    <p:embeddedFont>
      <p:font typeface="Aloja" charset="1" panose="02000500000000000000"/>
      <p:regular r:id="rId16"/>
    </p:embeddedFont>
    <p:embeddedFont>
      <p:font typeface="Cerebri" charset="1" panose="0000050000000000000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fonts/font15.fntdata" Type="http://schemas.openxmlformats.org/officeDocument/2006/relationships/font"/><Relationship Id="rId16" Target="fonts/font16.fntdata" Type="http://schemas.openxmlformats.org/officeDocument/2006/relationships/font"/><Relationship Id="rId17" Target="fonts/font17.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1.png" Type="http://schemas.openxmlformats.org/officeDocument/2006/relationships/image"/><Relationship Id="rId4" Target="../media/image2.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 Id="rId3" Target="../media/image3.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160270" y="8006456"/>
            <a:ext cx="9966461" cy="312079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52365" y="3060990"/>
            <a:ext cx="7782270" cy="7602144"/>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solidFill>
              <a:srgbClr val="FCFCFC"/>
            </a:solidFill>
            <a:ln w="12700">
              <a:solidFill>
                <a:srgbClr val="000000"/>
              </a:solidFill>
            </a:ln>
          </p:spPr>
        </p:sp>
      </p:grpSp>
      <p:sp>
        <p:nvSpPr>
          <p:cNvPr name="TextBox 6" id="6"/>
          <p:cNvSpPr txBox="true"/>
          <p:nvPr/>
        </p:nvSpPr>
        <p:spPr>
          <a:xfrm rot="0">
            <a:off x="2269139" y="4924139"/>
            <a:ext cx="5748722" cy="3875846"/>
          </a:xfrm>
          <a:prstGeom prst="rect">
            <a:avLst/>
          </a:prstGeom>
        </p:spPr>
        <p:txBody>
          <a:bodyPr anchor="t" rtlCol="false" tIns="0" lIns="0" bIns="0" rIns="0">
            <a:spAutoFit/>
          </a:bodyPr>
          <a:lstStyle/>
          <a:p>
            <a:pPr algn="ctr">
              <a:lnSpc>
                <a:spcPts val="6122"/>
              </a:lnSpc>
            </a:pPr>
            <a:r>
              <a:rPr lang="en-US" sz="5102" b="true">
                <a:solidFill>
                  <a:srgbClr val="197C35"/>
                </a:solidFill>
                <a:latin typeface="Cerebri Bold"/>
                <a:ea typeface="Cerebri Bold"/>
                <a:cs typeface="Cerebri Bold"/>
                <a:sym typeface="Cerebri Bold"/>
              </a:rPr>
              <a:t>Was ist </a:t>
            </a:r>
          </a:p>
          <a:p>
            <a:pPr algn="ctr">
              <a:lnSpc>
                <a:spcPts val="6122"/>
              </a:lnSpc>
            </a:pPr>
            <a:r>
              <a:rPr lang="en-US" sz="5102" b="true">
                <a:solidFill>
                  <a:srgbClr val="197C35"/>
                </a:solidFill>
                <a:latin typeface="Cerebri Bold"/>
                <a:ea typeface="Cerebri Bold"/>
                <a:cs typeface="Cerebri Bold"/>
                <a:sym typeface="Cerebri Bold"/>
              </a:rPr>
              <a:t>ein Vorteil regionaler Lagerprodukte </a:t>
            </a:r>
          </a:p>
          <a:p>
            <a:pPr algn="ctr">
              <a:lnSpc>
                <a:spcPts val="6122"/>
              </a:lnSpc>
            </a:pPr>
            <a:r>
              <a:rPr lang="en-US" sz="5102" b="true">
                <a:solidFill>
                  <a:srgbClr val="197C35"/>
                </a:solidFill>
                <a:latin typeface="Cerebri Bold"/>
                <a:ea typeface="Cerebri Bold"/>
                <a:cs typeface="Cerebri Bold"/>
                <a:sym typeface="Cerebri Bold"/>
              </a:rPr>
              <a:t>im Winter?</a:t>
            </a:r>
          </a:p>
        </p:txBody>
      </p:sp>
      <p:sp>
        <p:nvSpPr>
          <p:cNvPr name="Freeform 7" id="7"/>
          <p:cNvSpPr/>
          <p:nvPr/>
        </p:nvSpPr>
        <p:spPr>
          <a:xfrm flipH="false" flipV="false" rot="0">
            <a:off x="6389522" y="9566851"/>
            <a:ext cx="2740562" cy="1250381"/>
          </a:xfrm>
          <a:custGeom>
            <a:avLst/>
            <a:gdLst/>
            <a:ahLst/>
            <a:cxnLst/>
            <a:rect r="r" b="b" t="t" l="l"/>
            <a:pathLst>
              <a:path h="1250381" w="2740562">
                <a:moveTo>
                  <a:pt x="0" y="0"/>
                </a:moveTo>
                <a:lnTo>
                  <a:pt x="2740562" y="0"/>
                </a:lnTo>
                <a:lnTo>
                  <a:pt x="2740562" y="1250382"/>
                </a:lnTo>
                <a:lnTo>
                  <a:pt x="0" y="125038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857292" y="1888865"/>
            <a:ext cx="1724224" cy="2011182"/>
          </a:xfrm>
          <a:custGeom>
            <a:avLst/>
            <a:gdLst/>
            <a:ahLst/>
            <a:cxnLst/>
            <a:rect r="r" b="b" t="t" l="l"/>
            <a:pathLst>
              <a:path h="2011182" w="1724224">
                <a:moveTo>
                  <a:pt x="0" y="0"/>
                </a:moveTo>
                <a:lnTo>
                  <a:pt x="1724224" y="0"/>
                </a:lnTo>
                <a:lnTo>
                  <a:pt x="1724224" y="2011182"/>
                </a:lnTo>
                <a:lnTo>
                  <a:pt x="0" y="2011182"/>
                </a:lnTo>
                <a:lnTo>
                  <a:pt x="0" y="0"/>
                </a:lnTo>
                <a:close/>
              </a:path>
            </a:pathLst>
          </a:custGeom>
          <a:blipFill>
            <a:blip r:embed="rId4"/>
            <a:stretch>
              <a:fillRect l="0" t="0" r="0" b="0"/>
            </a:stretch>
          </a:blipFill>
        </p:spPr>
      </p:sp>
      <p:sp>
        <p:nvSpPr>
          <p:cNvPr name="TextBox 9" id="9"/>
          <p:cNvSpPr txBox="true"/>
          <p:nvPr/>
        </p:nvSpPr>
        <p:spPr>
          <a:xfrm rot="0">
            <a:off x="3207782" y="1346412"/>
            <a:ext cx="4217217" cy="1548044"/>
          </a:xfrm>
          <a:prstGeom prst="rect">
            <a:avLst/>
          </a:prstGeom>
        </p:spPr>
        <p:txBody>
          <a:bodyPr anchor="t" rtlCol="false" tIns="0" lIns="0" bIns="0" rIns="0">
            <a:spAutoFit/>
          </a:bodyPr>
          <a:lstStyle/>
          <a:p>
            <a:pPr algn="ctr">
              <a:lnSpc>
                <a:spcPts val="11347"/>
              </a:lnSpc>
              <a:spcBef>
                <a:spcPct val="0"/>
              </a:spcBef>
            </a:pPr>
            <a:r>
              <a:rPr lang="en-US" sz="8105">
                <a:solidFill>
                  <a:srgbClr val="197C35"/>
                </a:solidFill>
                <a:latin typeface="Aloja"/>
                <a:ea typeface="Aloja"/>
                <a:cs typeface="Aloja"/>
                <a:sym typeface="Aloja"/>
              </a:rPr>
              <a:t>AgriQuiz</a:t>
            </a:r>
          </a:p>
        </p:txBody>
      </p:sp>
      <p:sp>
        <p:nvSpPr>
          <p:cNvPr name="TextBox 10" id="10"/>
          <p:cNvSpPr txBox="true"/>
          <p:nvPr/>
        </p:nvSpPr>
        <p:spPr>
          <a:xfrm rot="0">
            <a:off x="2721459" y="3296940"/>
            <a:ext cx="4844082" cy="404952"/>
          </a:xfrm>
          <a:prstGeom prst="rect">
            <a:avLst/>
          </a:prstGeom>
        </p:spPr>
        <p:txBody>
          <a:bodyPr anchor="t" rtlCol="false" tIns="0" lIns="0" bIns="0" rIns="0">
            <a:spAutoFit/>
          </a:bodyPr>
          <a:lstStyle/>
          <a:p>
            <a:pPr algn="ctr">
              <a:lnSpc>
                <a:spcPts val="3210"/>
              </a:lnSpc>
              <a:spcBef>
                <a:spcPct val="0"/>
              </a:spcBef>
            </a:pPr>
            <a:r>
              <a:rPr lang="en-US" sz="2292">
                <a:solidFill>
                  <a:srgbClr val="197C35"/>
                </a:solidFill>
                <a:latin typeface="Cerebri"/>
                <a:ea typeface="Cerebri"/>
                <a:cs typeface="Cerebri"/>
                <a:sym typeface="Cerebri"/>
              </a:rPr>
              <a:t>für OberstufenschülerInnen</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160270" y="8125519"/>
            <a:ext cx="9966461" cy="312079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52365" y="3180052"/>
            <a:ext cx="7782270" cy="7602144"/>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solidFill>
              <a:srgbClr val="FCFCFC"/>
            </a:solidFill>
            <a:ln w="12700">
              <a:solidFill>
                <a:srgbClr val="000000"/>
              </a:solidFill>
            </a:ln>
          </p:spPr>
        </p:sp>
      </p:grpSp>
      <p:sp>
        <p:nvSpPr>
          <p:cNvPr name="TextBox 6" id="6"/>
          <p:cNvSpPr txBox="true"/>
          <p:nvPr/>
        </p:nvSpPr>
        <p:spPr>
          <a:xfrm rot="0">
            <a:off x="2343732" y="5043201"/>
            <a:ext cx="6129690" cy="3875846"/>
          </a:xfrm>
          <a:prstGeom prst="rect">
            <a:avLst/>
          </a:prstGeom>
        </p:spPr>
        <p:txBody>
          <a:bodyPr anchor="t" rtlCol="false" tIns="0" lIns="0" bIns="0" rIns="0">
            <a:spAutoFit/>
          </a:bodyPr>
          <a:lstStyle/>
          <a:p>
            <a:pPr algn="ctr">
              <a:lnSpc>
                <a:spcPts val="6122"/>
              </a:lnSpc>
            </a:pPr>
            <a:r>
              <a:rPr lang="en-US" sz="5102" b="true">
                <a:solidFill>
                  <a:srgbClr val="197C35"/>
                </a:solidFill>
                <a:latin typeface="Cerebri Bold"/>
                <a:ea typeface="Cerebri Bold"/>
                <a:cs typeface="Cerebri Bold"/>
                <a:sym typeface="Cerebri Bold"/>
              </a:rPr>
              <a:t>Quel est un avantage des produits régionaux de stockage en hiver ?</a:t>
            </a:r>
          </a:p>
        </p:txBody>
      </p:sp>
      <p:sp>
        <p:nvSpPr>
          <p:cNvPr name="Freeform 7" id="7"/>
          <p:cNvSpPr/>
          <p:nvPr/>
        </p:nvSpPr>
        <p:spPr>
          <a:xfrm flipH="false" flipV="false" rot="0">
            <a:off x="6389522" y="9685914"/>
            <a:ext cx="2740562" cy="1250381"/>
          </a:xfrm>
          <a:custGeom>
            <a:avLst/>
            <a:gdLst/>
            <a:ahLst/>
            <a:cxnLst/>
            <a:rect r="r" b="b" t="t" l="l"/>
            <a:pathLst>
              <a:path h="1250381" w="2740562">
                <a:moveTo>
                  <a:pt x="0" y="0"/>
                </a:moveTo>
                <a:lnTo>
                  <a:pt x="2740562" y="0"/>
                </a:lnTo>
                <a:lnTo>
                  <a:pt x="2740562" y="1250381"/>
                </a:lnTo>
                <a:lnTo>
                  <a:pt x="0" y="125038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997766" y="1997930"/>
            <a:ext cx="1724224" cy="2011182"/>
          </a:xfrm>
          <a:custGeom>
            <a:avLst/>
            <a:gdLst/>
            <a:ahLst/>
            <a:cxnLst/>
            <a:rect r="r" b="b" t="t" l="l"/>
            <a:pathLst>
              <a:path h="2011182" w="1724224">
                <a:moveTo>
                  <a:pt x="0" y="0"/>
                </a:moveTo>
                <a:lnTo>
                  <a:pt x="1724223" y="0"/>
                </a:lnTo>
                <a:lnTo>
                  <a:pt x="1724223" y="2011182"/>
                </a:lnTo>
                <a:lnTo>
                  <a:pt x="0" y="2011182"/>
                </a:lnTo>
                <a:lnTo>
                  <a:pt x="0" y="0"/>
                </a:lnTo>
                <a:close/>
              </a:path>
            </a:pathLst>
          </a:custGeom>
          <a:blipFill>
            <a:blip r:embed="rId4"/>
            <a:stretch>
              <a:fillRect l="0" t="0" r="0" b="0"/>
            </a:stretch>
          </a:blipFill>
        </p:spPr>
      </p:sp>
      <p:sp>
        <p:nvSpPr>
          <p:cNvPr name="TextBox 9" id="9"/>
          <p:cNvSpPr txBox="true"/>
          <p:nvPr/>
        </p:nvSpPr>
        <p:spPr>
          <a:xfrm rot="0">
            <a:off x="3087510" y="1455477"/>
            <a:ext cx="4217217" cy="1548044"/>
          </a:xfrm>
          <a:prstGeom prst="rect">
            <a:avLst/>
          </a:prstGeom>
        </p:spPr>
        <p:txBody>
          <a:bodyPr anchor="t" rtlCol="false" tIns="0" lIns="0" bIns="0" rIns="0">
            <a:spAutoFit/>
          </a:bodyPr>
          <a:lstStyle/>
          <a:p>
            <a:pPr algn="ctr">
              <a:lnSpc>
                <a:spcPts val="11347"/>
              </a:lnSpc>
              <a:spcBef>
                <a:spcPct val="0"/>
              </a:spcBef>
            </a:pPr>
            <a:r>
              <a:rPr lang="en-US" sz="8105">
                <a:solidFill>
                  <a:srgbClr val="197C35"/>
                </a:solidFill>
                <a:latin typeface="Aloja"/>
                <a:ea typeface="Aloja"/>
                <a:cs typeface="Aloja"/>
                <a:sym typeface="Aloja"/>
              </a:rPr>
              <a:t>AgriQuiz</a:t>
            </a:r>
          </a:p>
        </p:txBody>
      </p:sp>
      <p:sp>
        <p:nvSpPr>
          <p:cNvPr name="TextBox 10" id="10"/>
          <p:cNvSpPr txBox="true"/>
          <p:nvPr/>
        </p:nvSpPr>
        <p:spPr>
          <a:xfrm rot="0">
            <a:off x="2774078" y="3376032"/>
            <a:ext cx="4844082" cy="404952"/>
          </a:xfrm>
          <a:prstGeom prst="rect">
            <a:avLst/>
          </a:prstGeom>
        </p:spPr>
        <p:txBody>
          <a:bodyPr anchor="t" rtlCol="false" tIns="0" lIns="0" bIns="0" rIns="0">
            <a:spAutoFit/>
          </a:bodyPr>
          <a:lstStyle/>
          <a:p>
            <a:pPr algn="ctr">
              <a:lnSpc>
                <a:spcPts val="3210"/>
              </a:lnSpc>
              <a:spcBef>
                <a:spcPct val="0"/>
              </a:spcBef>
            </a:pPr>
            <a:r>
              <a:rPr lang="en-US" sz="2292">
                <a:solidFill>
                  <a:srgbClr val="197C35"/>
                </a:solidFill>
                <a:latin typeface="Cerebri"/>
                <a:ea typeface="Cerebri"/>
                <a:cs typeface="Cerebri"/>
                <a:sym typeface="Cerebri"/>
              </a:rPr>
              <a:t>pour les élèves du secondaire I</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25738" y="2243479"/>
            <a:ext cx="8032562" cy="7846643"/>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solidFill>
              <a:srgbClr val="FCFCFC"/>
            </a:solidFill>
            <a:ln w="12700">
              <a:solidFill>
                <a:srgbClr val="000000"/>
              </a:solidFill>
            </a:ln>
          </p:spPr>
        </p:sp>
      </p:grpSp>
      <p:sp>
        <p:nvSpPr>
          <p:cNvPr name="TextBox 6" id="6"/>
          <p:cNvSpPr txBox="true"/>
          <p:nvPr/>
        </p:nvSpPr>
        <p:spPr>
          <a:xfrm rot="77028">
            <a:off x="2237682" y="3882053"/>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A </a:t>
            </a:r>
          </a:p>
        </p:txBody>
      </p:sp>
      <p:sp>
        <p:nvSpPr>
          <p:cNvPr name="TextBox 7" id="7"/>
          <p:cNvSpPr txBox="true"/>
          <p:nvPr/>
        </p:nvSpPr>
        <p:spPr>
          <a:xfrm rot="77028">
            <a:off x="2237682" y="5428955"/>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B</a:t>
            </a:r>
          </a:p>
        </p:txBody>
      </p:sp>
      <p:sp>
        <p:nvSpPr>
          <p:cNvPr name="TextBox 8" id="8"/>
          <p:cNvSpPr txBox="true"/>
          <p:nvPr/>
        </p:nvSpPr>
        <p:spPr>
          <a:xfrm rot="77028">
            <a:off x="2237682" y="707743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C</a:t>
            </a:r>
          </a:p>
        </p:txBody>
      </p:sp>
      <p:sp>
        <p:nvSpPr>
          <p:cNvPr name="TextBox 9" id="9"/>
          <p:cNvSpPr txBox="true"/>
          <p:nvPr/>
        </p:nvSpPr>
        <p:spPr>
          <a:xfrm rot="0">
            <a:off x="2982393" y="4191302"/>
            <a:ext cx="5790650"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Sie haben längere Haltbarkeit durch geringeren Zuckergehalt</a:t>
            </a:r>
          </a:p>
        </p:txBody>
      </p:sp>
      <p:sp>
        <p:nvSpPr>
          <p:cNvPr name="TextBox 10" id="10"/>
          <p:cNvSpPr txBox="true"/>
          <p:nvPr/>
        </p:nvSpPr>
        <p:spPr>
          <a:xfrm rot="0">
            <a:off x="2982393" y="5757225"/>
            <a:ext cx="5647554"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Sie benötigen keine zusätzlichen Energiequellen für Transport</a:t>
            </a:r>
          </a:p>
        </p:txBody>
      </p:sp>
      <p:sp>
        <p:nvSpPr>
          <p:cNvPr name="TextBox 11" id="11"/>
          <p:cNvSpPr txBox="true"/>
          <p:nvPr/>
        </p:nvSpPr>
        <p:spPr>
          <a:xfrm rot="0">
            <a:off x="2982393" y="7567103"/>
            <a:ext cx="5485608" cy="4286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Sie sind geschmacklich neutral</a:t>
            </a:r>
          </a:p>
        </p:txBody>
      </p:sp>
      <p:sp>
        <p:nvSpPr>
          <p:cNvPr name="Freeform 12" id="12"/>
          <p:cNvSpPr/>
          <p:nvPr/>
        </p:nvSpPr>
        <p:spPr>
          <a:xfrm flipH="false" flipV="false" rot="0">
            <a:off x="735847" y="1659239"/>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Freeform 13" id="13"/>
          <p:cNvSpPr/>
          <p:nvPr/>
        </p:nvSpPr>
        <p:spPr>
          <a:xfrm flipH="false" flipV="false" rot="0">
            <a:off x="6429596" y="9130580"/>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225738" y="2243479"/>
            <a:ext cx="8032562" cy="7846643"/>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solidFill>
              <a:srgbClr val="FCFCFC"/>
            </a:solidFill>
            <a:ln w="12700">
              <a:solidFill>
                <a:srgbClr val="000000"/>
              </a:solidFill>
            </a:ln>
          </p:spPr>
        </p:sp>
      </p:grpSp>
      <p:sp>
        <p:nvSpPr>
          <p:cNvPr name="TextBox 6" id="6"/>
          <p:cNvSpPr txBox="true"/>
          <p:nvPr/>
        </p:nvSpPr>
        <p:spPr>
          <a:xfrm rot="77028">
            <a:off x="2242176" y="3882053"/>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A </a:t>
            </a:r>
          </a:p>
        </p:txBody>
      </p:sp>
      <p:sp>
        <p:nvSpPr>
          <p:cNvPr name="TextBox 7" id="7"/>
          <p:cNvSpPr txBox="true"/>
          <p:nvPr/>
        </p:nvSpPr>
        <p:spPr>
          <a:xfrm rot="77028">
            <a:off x="2242176" y="557275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B</a:t>
            </a:r>
          </a:p>
        </p:txBody>
      </p:sp>
      <p:sp>
        <p:nvSpPr>
          <p:cNvPr name="TextBox 8" id="8"/>
          <p:cNvSpPr txBox="true"/>
          <p:nvPr/>
        </p:nvSpPr>
        <p:spPr>
          <a:xfrm rot="77028">
            <a:off x="2242176" y="7077439"/>
            <a:ext cx="560809" cy="1150835"/>
          </a:xfrm>
          <a:prstGeom prst="rect">
            <a:avLst/>
          </a:prstGeom>
        </p:spPr>
        <p:txBody>
          <a:bodyPr anchor="t" rtlCol="false" tIns="0" lIns="0" bIns="0" rIns="0">
            <a:spAutoFit/>
          </a:bodyPr>
          <a:lstStyle/>
          <a:p>
            <a:pPr algn="l">
              <a:lnSpc>
                <a:spcPts val="8493"/>
              </a:lnSpc>
            </a:pPr>
            <a:r>
              <a:rPr lang="en-US" sz="6066">
                <a:solidFill>
                  <a:srgbClr val="197C35"/>
                </a:solidFill>
                <a:latin typeface="Aloja"/>
                <a:ea typeface="Aloja"/>
                <a:cs typeface="Aloja"/>
                <a:sym typeface="Aloja"/>
              </a:rPr>
              <a:t>C</a:t>
            </a:r>
          </a:p>
        </p:txBody>
      </p:sp>
      <p:sp>
        <p:nvSpPr>
          <p:cNvPr name="TextBox 9" id="9"/>
          <p:cNvSpPr txBox="true"/>
          <p:nvPr/>
        </p:nvSpPr>
        <p:spPr>
          <a:xfrm rot="0">
            <a:off x="2810685" y="4366575"/>
            <a:ext cx="5872940"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Ils se conservent mieux grâce à leur faible teneur en sucre</a:t>
            </a:r>
          </a:p>
        </p:txBody>
      </p:sp>
      <p:sp>
        <p:nvSpPr>
          <p:cNvPr name="TextBox 10" id="10"/>
          <p:cNvSpPr txBox="true"/>
          <p:nvPr/>
        </p:nvSpPr>
        <p:spPr>
          <a:xfrm rot="0">
            <a:off x="2810685" y="5757225"/>
            <a:ext cx="6190440" cy="8477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Ils ne nécessitent pas d’énergie supplémentaire pour le transport</a:t>
            </a:r>
          </a:p>
        </p:txBody>
      </p:sp>
      <p:sp>
        <p:nvSpPr>
          <p:cNvPr name="TextBox 11" id="11"/>
          <p:cNvSpPr txBox="true"/>
          <p:nvPr/>
        </p:nvSpPr>
        <p:spPr>
          <a:xfrm rot="0">
            <a:off x="2887632" y="7548575"/>
            <a:ext cx="4708773" cy="428625"/>
          </a:xfrm>
          <a:prstGeom prst="rect">
            <a:avLst/>
          </a:prstGeom>
        </p:spPr>
        <p:txBody>
          <a:bodyPr anchor="t" rtlCol="false" tIns="0" lIns="0" bIns="0" rIns="0">
            <a:spAutoFit/>
          </a:bodyPr>
          <a:lstStyle/>
          <a:p>
            <a:pPr algn="l">
              <a:lnSpc>
                <a:spcPts val="3300"/>
              </a:lnSpc>
            </a:pPr>
            <a:r>
              <a:rPr lang="en-US" sz="3000">
                <a:solidFill>
                  <a:srgbClr val="197C35"/>
                </a:solidFill>
                <a:latin typeface="Cerebri"/>
                <a:ea typeface="Cerebri"/>
                <a:cs typeface="Cerebri"/>
                <a:sym typeface="Cerebri"/>
              </a:rPr>
              <a:t>Ils ont un goût neutre</a:t>
            </a:r>
          </a:p>
        </p:txBody>
      </p:sp>
      <p:sp>
        <p:nvSpPr>
          <p:cNvPr name="Freeform 12" id="12"/>
          <p:cNvSpPr/>
          <p:nvPr/>
        </p:nvSpPr>
        <p:spPr>
          <a:xfrm flipH="false" flipV="false" rot="0">
            <a:off x="603486" y="1418993"/>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Freeform 13" id="13"/>
          <p:cNvSpPr/>
          <p:nvPr/>
        </p:nvSpPr>
        <p:spPr>
          <a:xfrm flipH="false" flipV="false" rot="0">
            <a:off x="6429596" y="9130580"/>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0">
            <a:off x="2151556" y="3905492"/>
            <a:ext cx="6308613" cy="4909058"/>
          </a:xfrm>
          <a:prstGeom prst="rect">
            <a:avLst/>
          </a:prstGeom>
        </p:spPr>
        <p:txBody>
          <a:bodyPr anchor="t" rtlCol="false" tIns="0" lIns="0" bIns="0" rIns="0">
            <a:spAutoFit/>
          </a:bodyPr>
          <a:lstStyle/>
          <a:p>
            <a:pPr algn="l">
              <a:lnSpc>
                <a:spcPts val="3556"/>
              </a:lnSpc>
            </a:pPr>
            <a:r>
              <a:rPr lang="en-US" sz="2800">
                <a:solidFill>
                  <a:srgbClr val="197C35"/>
                </a:solidFill>
                <a:latin typeface="Cerebri"/>
                <a:ea typeface="Cerebri"/>
                <a:cs typeface="Cerebri"/>
                <a:sym typeface="Cerebri"/>
              </a:rPr>
              <a:t>Regionale Lagerprodukte wie Kartoffeln, Rüben oder Kohl können ohne weite Transportwege direkt vermarktet und genutzt werden. Das spart Energie, reduziert CO₂-Emissionen und stärkt die regionale Wertschöpfung. Diese Produkte sind meist bereits gut an die lokalen Lagerbedingungen angepasst und lassen sich effizient in bestehende Strukturen einbinden.</a:t>
            </a:r>
          </a:p>
        </p:txBody>
      </p:sp>
      <p:sp>
        <p:nvSpPr>
          <p:cNvPr name="Freeform 8" id="8"/>
          <p:cNvSpPr/>
          <p:nvPr/>
        </p:nvSpPr>
        <p:spPr>
          <a:xfrm flipH="false" flipV="false" rot="0">
            <a:off x="6429596" y="9450564"/>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9" id="9"/>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B</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ctr">
              <a:lnSpc>
                <a:spcPts val="11712"/>
              </a:lnSpc>
            </a:pPr>
            <a:r>
              <a:rPr lang="en-US" sz="8366">
                <a:solidFill>
                  <a:srgbClr val="197C35"/>
                </a:solidFill>
                <a:latin typeface="Aloja"/>
                <a:ea typeface="Aloja"/>
                <a:cs typeface="Aloja"/>
                <a:sym typeface="Aloja"/>
              </a:rPr>
              <a:t>B</a:t>
            </a:r>
          </a:p>
        </p:txBody>
      </p:sp>
      <p:sp>
        <p:nvSpPr>
          <p:cNvPr name="TextBox 8" id="8"/>
          <p:cNvSpPr txBox="true"/>
          <p:nvPr/>
        </p:nvSpPr>
        <p:spPr>
          <a:xfrm rot="0">
            <a:off x="1659861" y="3806968"/>
            <a:ext cx="6967279" cy="6051169"/>
          </a:xfrm>
          <a:prstGeom prst="rect">
            <a:avLst/>
          </a:prstGeom>
        </p:spPr>
        <p:txBody>
          <a:bodyPr anchor="t" rtlCol="false" tIns="0" lIns="0" bIns="0" rIns="0">
            <a:spAutoFit/>
          </a:bodyPr>
          <a:lstStyle/>
          <a:p>
            <a:pPr algn="l">
              <a:lnSpc>
                <a:spcPts val="3683"/>
              </a:lnSpc>
            </a:pPr>
            <a:r>
              <a:rPr lang="en-US" sz="2900">
                <a:solidFill>
                  <a:srgbClr val="197C35"/>
                </a:solidFill>
                <a:latin typeface="Cerebri"/>
                <a:ea typeface="Cerebri"/>
                <a:cs typeface="Cerebri"/>
                <a:sym typeface="Cerebri"/>
              </a:rPr>
              <a:t>Antwort A ist falsch, weil die Haltbarkeit nicht vom Zuckergehalt allein abhängt, sondern vor allem von Lagerbedingungen wie Temperatur, Luftfeuchtigkeit und Sorteneigenschaften.</a:t>
            </a:r>
          </a:p>
          <a:p>
            <a:pPr algn="l">
              <a:lnSpc>
                <a:spcPts val="3683"/>
              </a:lnSpc>
            </a:pPr>
          </a:p>
          <a:p>
            <a:pPr algn="l">
              <a:lnSpc>
                <a:spcPts val="3683"/>
              </a:lnSpc>
            </a:pPr>
            <a:r>
              <a:rPr lang="en-US" sz="2900">
                <a:solidFill>
                  <a:srgbClr val="197C35"/>
                </a:solidFill>
                <a:latin typeface="Cerebri"/>
                <a:ea typeface="Cerebri"/>
                <a:cs typeface="Cerebri"/>
                <a:sym typeface="Cerebri"/>
              </a:rPr>
              <a:t>Antwort C ist ebenfalls nicht korrekt, da Lagergemüse wie Sellerie, Kohl oder Rüebli durchaus kräftige, oft sogar intensiv-würzige Geschmäcker haben und keineswegs geschmacklich neutral sind.</a:t>
            </a:r>
          </a:p>
          <a:p>
            <a:pPr algn="l">
              <a:lnSpc>
                <a:spcPts val="3683"/>
              </a:lnSpc>
            </a:pPr>
          </a:p>
        </p:txBody>
      </p:sp>
      <p:sp>
        <p:nvSpPr>
          <p:cNvPr name="Freeform 9" id="9"/>
          <p:cNvSpPr/>
          <p:nvPr/>
        </p:nvSpPr>
        <p:spPr>
          <a:xfrm flipH="false" flipV="false" rot="0">
            <a:off x="6429596" y="9858137"/>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solidFill>
              <a:srgbClr val="FCFCFC"/>
            </a:solidFill>
            <a:ln w="12700">
              <a:solidFill>
                <a:srgbClr val="000000"/>
              </a:solidFill>
            </a:ln>
          </p:spPr>
        </p:sp>
      </p:grpSp>
      <p:sp>
        <p:nvSpPr>
          <p:cNvPr name="Freeform 6" id="6"/>
          <p:cNvSpPr/>
          <p:nvPr/>
        </p:nvSpPr>
        <p:spPr>
          <a:xfrm flipH="false" flipV="false" rot="0">
            <a:off x="1261717" y="1377546"/>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B</a:t>
            </a:r>
          </a:p>
        </p:txBody>
      </p:sp>
      <p:sp>
        <p:nvSpPr>
          <p:cNvPr name="TextBox 8" id="8"/>
          <p:cNvSpPr txBox="true"/>
          <p:nvPr/>
        </p:nvSpPr>
        <p:spPr>
          <a:xfrm rot="0">
            <a:off x="2151556" y="3773847"/>
            <a:ext cx="6448939" cy="5356733"/>
          </a:xfrm>
          <a:prstGeom prst="rect">
            <a:avLst/>
          </a:prstGeom>
        </p:spPr>
        <p:txBody>
          <a:bodyPr anchor="t" rtlCol="false" tIns="0" lIns="0" bIns="0" rIns="0">
            <a:spAutoFit/>
          </a:bodyPr>
          <a:lstStyle/>
          <a:p>
            <a:pPr algn="l">
              <a:lnSpc>
                <a:spcPts val="3556"/>
              </a:lnSpc>
            </a:pPr>
            <a:r>
              <a:rPr lang="en-US" sz="2800">
                <a:solidFill>
                  <a:srgbClr val="197C35"/>
                </a:solidFill>
                <a:latin typeface="Cerebri"/>
                <a:ea typeface="Cerebri"/>
                <a:cs typeface="Cerebri"/>
                <a:sym typeface="Cerebri"/>
              </a:rPr>
              <a:t>Les produits régionaux de stockage comme les pommes de terre, les betteraves ou les choux peuvent être commercialisés et utilisés directement sans longs trajets de transport. Cela économise de l’énergie, réduit les émissions de CO₂ et renforce la création de valeur régionale. Ces produits sont en général déjà bien adaptés aux conditions de stockage locales et s’intègrent efficacement dans les structures existantes.</a:t>
            </a:r>
          </a:p>
        </p:txBody>
      </p:sp>
      <p:sp>
        <p:nvSpPr>
          <p:cNvPr name="Freeform 9" id="9"/>
          <p:cNvSpPr/>
          <p:nvPr/>
        </p:nvSpPr>
        <p:spPr>
          <a:xfrm flipH="false" flipV="false" rot="0">
            <a:off x="6429596" y="9450564"/>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127219" y="2415478"/>
            <a:ext cx="8032562" cy="7846643"/>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solidFill>
              <a:srgbClr val="FCFCFC"/>
            </a:solidFill>
            <a:ln w="12700">
              <a:solidFill>
                <a:srgbClr val="000000"/>
              </a:solidFill>
            </a:ln>
          </p:spPr>
        </p:sp>
      </p:grpSp>
      <p:sp>
        <p:nvSpPr>
          <p:cNvPr name="Freeform 6" id="6"/>
          <p:cNvSpPr/>
          <p:nvPr/>
        </p:nvSpPr>
        <p:spPr>
          <a:xfrm flipH="false" flipV="false" rot="0">
            <a:off x="1261717" y="1028700"/>
            <a:ext cx="1779678" cy="2075865"/>
          </a:xfrm>
          <a:custGeom>
            <a:avLst/>
            <a:gdLst/>
            <a:ahLst/>
            <a:cxnLst/>
            <a:rect r="r" b="b" t="t" l="l"/>
            <a:pathLst>
              <a:path h="2075865" w="1779678">
                <a:moveTo>
                  <a:pt x="0" y="0"/>
                </a:moveTo>
                <a:lnTo>
                  <a:pt x="1779678" y="0"/>
                </a:lnTo>
                <a:lnTo>
                  <a:pt x="1779678" y="2075865"/>
                </a:lnTo>
                <a:lnTo>
                  <a:pt x="0" y="2075865"/>
                </a:lnTo>
                <a:lnTo>
                  <a:pt x="0" y="0"/>
                </a:lnTo>
                <a:close/>
              </a:path>
            </a:pathLst>
          </a:custGeom>
          <a:blipFill>
            <a:blip r:embed="rId2"/>
            <a:stretch>
              <a:fillRect l="0" t="0" r="0" b="0"/>
            </a:stretch>
          </a:blipFill>
        </p:spPr>
      </p:sp>
      <p:sp>
        <p:nvSpPr>
          <p:cNvPr name="TextBox 7" id="7"/>
          <p:cNvSpPr txBox="true"/>
          <p:nvPr/>
        </p:nvSpPr>
        <p:spPr>
          <a:xfrm rot="77028">
            <a:off x="4866616" y="1464494"/>
            <a:ext cx="560809" cy="1587722"/>
          </a:xfrm>
          <a:prstGeom prst="rect">
            <a:avLst/>
          </a:prstGeom>
        </p:spPr>
        <p:txBody>
          <a:bodyPr anchor="t" rtlCol="false" tIns="0" lIns="0" bIns="0" rIns="0">
            <a:spAutoFit/>
          </a:bodyPr>
          <a:lstStyle/>
          <a:p>
            <a:pPr algn="l">
              <a:lnSpc>
                <a:spcPts val="11712"/>
              </a:lnSpc>
            </a:pPr>
            <a:r>
              <a:rPr lang="en-US" sz="8366">
                <a:solidFill>
                  <a:srgbClr val="197C35"/>
                </a:solidFill>
                <a:latin typeface="Aloja"/>
                <a:ea typeface="Aloja"/>
                <a:cs typeface="Aloja"/>
                <a:sym typeface="Aloja"/>
              </a:rPr>
              <a:t>B</a:t>
            </a:r>
          </a:p>
        </p:txBody>
      </p:sp>
      <p:sp>
        <p:nvSpPr>
          <p:cNvPr name="TextBox 8" id="8"/>
          <p:cNvSpPr txBox="true"/>
          <p:nvPr/>
        </p:nvSpPr>
        <p:spPr>
          <a:xfrm rot="0">
            <a:off x="1793907" y="3399028"/>
            <a:ext cx="6699186" cy="6051169"/>
          </a:xfrm>
          <a:prstGeom prst="rect">
            <a:avLst/>
          </a:prstGeom>
        </p:spPr>
        <p:txBody>
          <a:bodyPr anchor="t" rtlCol="false" tIns="0" lIns="0" bIns="0" rIns="0">
            <a:spAutoFit/>
          </a:bodyPr>
          <a:lstStyle/>
          <a:p>
            <a:pPr algn="l">
              <a:lnSpc>
                <a:spcPts val="3683"/>
              </a:lnSpc>
            </a:pPr>
            <a:r>
              <a:rPr lang="en-US" sz="2900">
                <a:solidFill>
                  <a:srgbClr val="197C35"/>
                </a:solidFill>
                <a:latin typeface="Cerebri"/>
                <a:ea typeface="Cerebri"/>
                <a:cs typeface="Cerebri"/>
                <a:sym typeface="Cerebri"/>
              </a:rPr>
              <a:t>La réponse A est fausse, car la durée de conservation ne dépend pas uniquement de la teneur en sucre, mais surtout des conditions de stockage telles que la température, l’humidité et les caractéristiques variétales.</a:t>
            </a:r>
          </a:p>
          <a:p>
            <a:pPr algn="l">
              <a:lnSpc>
                <a:spcPts val="3683"/>
              </a:lnSpc>
            </a:pPr>
          </a:p>
          <a:p>
            <a:pPr algn="l">
              <a:lnSpc>
                <a:spcPts val="3683"/>
              </a:lnSpc>
            </a:pPr>
            <a:r>
              <a:rPr lang="en-US" sz="2900">
                <a:solidFill>
                  <a:srgbClr val="197C35"/>
                </a:solidFill>
                <a:latin typeface="Cerebri"/>
                <a:ea typeface="Cerebri"/>
                <a:cs typeface="Cerebri"/>
                <a:sym typeface="Cerebri"/>
              </a:rPr>
              <a:t>La réponse C n’est pas correcte non plus, car les légumes de garde comme le céleri, le chou ou les carottes ont justement des saveurs marquées, souvent même intenses ou épicées, et ne sont en aucun cas neutres en goût.</a:t>
            </a:r>
          </a:p>
        </p:txBody>
      </p:sp>
      <p:sp>
        <p:nvSpPr>
          <p:cNvPr name="Freeform 9" id="9"/>
          <p:cNvSpPr/>
          <p:nvPr/>
        </p:nvSpPr>
        <p:spPr>
          <a:xfrm flipH="false" flipV="false" rot="0">
            <a:off x="6429596" y="9616823"/>
            <a:ext cx="2828704" cy="1290596"/>
          </a:xfrm>
          <a:custGeom>
            <a:avLst/>
            <a:gdLst/>
            <a:ahLst/>
            <a:cxnLst/>
            <a:rect r="r" b="b" t="t" l="l"/>
            <a:pathLst>
              <a:path h="1290596" w="2828704">
                <a:moveTo>
                  <a:pt x="0" y="0"/>
                </a:moveTo>
                <a:lnTo>
                  <a:pt x="2828704" y="0"/>
                </a:lnTo>
                <a:lnTo>
                  <a:pt x="2828704" y="1290596"/>
                </a:lnTo>
                <a:lnTo>
                  <a:pt x="0" y="129059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C9E265"/>
        </a:solidFill>
      </p:bgPr>
    </p:bg>
    <p:spTree>
      <p:nvGrpSpPr>
        <p:cNvPr id="1" name=""/>
        <p:cNvGrpSpPr/>
        <p:nvPr/>
      </p:nvGrpSpPr>
      <p:grpSpPr>
        <a:xfrm>
          <a:off x="0" y="0"/>
          <a:ext cx="0" cy="0"/>
          <a:chOff x="0" y="0"/>
          <a:chExt cx="0" cy="0"/>
        </a:xfrm>
      </p:grpSpPr>
      <p:grpSp>
        <p:nvGrpSpPr>
          <p:cNvPr name="Group 2" id="2"/>
          <p:cNvGrpSpPr/>
          <p:nvPr/>
        </p:nvGrpSpPr>
        <p:grpSpPr>
          <a:xfrm rot="0">
            <a:off x="0" y="7520000"/>
            <a:ext cx="10287000" cy="3221160"/>
            <a:chOff x="0" y="0"/>
            <a:chExt cx="4476601" cy="1401755"/>
          </a:xfrm>
        </p:grpSpPr>
        <p:sp>
          <p:nvSpPr>
            <p:cNvPr name="Freeform 3" id="3"/>
            <p:cNvSpPr/>
            <p:nvPr/>
          </p:nvSpPr>
          <p:spPr>
            <a:xfrm flipH="false" flipV="false" rot="0">
              <a:off x="0" y="0"/>
              <a:ext cx="4476602" cy="1401755"/>
            </a:xfrm>
            <a:custGeom>
              <a:avLst/>
              <a:gdLst/>
              <a:ahLst/>
              <a:cxnLst/>
              <a:rect r="r" b="b" t="t" l="l"/>
              <a:pathLst>
                <a:path h="1401755" w="4476602">
                  <a:moveTo>
                    <a:pt x="0" y="0"/>
                  </a:moveTo>
                  <a:lnTo>
                    <a:pt x="4476602" y="0"/>
                  </a:lnTo>
                  <a:lnTo>
                    <a:pt x="4476602" y="1401755"/>
                  </a:lnTo>
                  <a:lnTo>
                    <a:pt x="0" y="1401755"/>
                  </a:lnTo>
                  <a:close/>
                </a:path>
              </a:pathLst>
            </a:custGeom>
            <a:solidFill>
              <a:srgbClr val="C9E265"/>
            </a:solidFill>
          </p:spPr>
        </p:sp>
      </p:grpSp>
      <p:grpSp>
        <p:nvGrpSpPr>
          <p:cNvPr name="Group 4" id="4"/>
          <p:cNvGrpSpPr>
            <a:grpSpLocks noChangeAspect="true"/>
          </p:cNvGrpSpPr>
          <p:nvPr/>
        </p:nvGrpSpPr>
        <p:grpSpPr>
          <a:xfrm rot="0">
            <a:off x="1028700" y="1978225"/>
            <a:ext cx="8230557" cy="8040055"/>
            <a:chOff x="0" y="0"/>
            <a:chExt cx="4828540" cy="4716780"/>
          </a:xfrm>
        </p:grpSpPr>
        <p:sp>
          <p:nvSpPr>
            <p:cNvPr name="Freeform 5" id="5"/>
            <p:cNvSpPr/>
            <p:nvPr/>
          </p:nvSpPr>
          <p:spPr>
            <a:xfrm flipH="false" flipV="false" rot="0">
              <a:off x="1103" y="1273"/>
              <a:ext cx="4830645" cy="4716345"/>
            </a:xfrm>
            <a:custGeom>
              <a:avLst/>
              <a:gdLst/>
              <a:ahLst/>
              <a:cxnLst/>
              <a:rect r="r" b="b" t="t" l="l"/>
              <a:pathLst>
                <a:path h="4716345" w="4830645">
                  <a:moveTo>
                    <a:pt x="3415197" y="4653277"/>
                  </a:moveTo>
                  <a:cubicBezTo>
                    <a:pt x="3387257" y="4660897"/>
                    <a:pt x="3365667" y="4671057"/>
                    <a:pt x="3344077" y="4673597"/>
                  </a:cubicBezTo>
                  <a:cubicBezTo>
                    <a:pt x="3222157" y="4683757"/>
                    <a:pt x="3101507" y="4693917"/>
                    <a:pt x="2979587" y="4702807"/>
                  </a:cubicBezTo>
                  <a:cubicBezTo>
                    <a:pt x="2917357" y="4706617"/>
                    <a:pt x="2855127" y="4710427"/>
                    <a:pt x="2792897" y="4711697"/>
                  </a:cubicBezTo>
                  <a:cubicBezTo>
                    <a:pt x="2725587" y="4714237"/>
                    <a:pt x="2658277" y="4718047"/>
                    <a:pt x="2592237" y="4715507"/>
                  </a:cubicBezTo>
                  <a:cubicBezTo>
                    <a:pt x="2528737" y="4714237"/>
                    <a:pt x="2465237" y="4710427"/>
                    <a:pt x="2404277" y="4698997"/>
                  </a:cubicBezTo>
                  <a:cubicBezTo>
                    <a:pt x="2325537" y="4685027"/>
                    <a:pt x="2245527" y="4685027"/>
                    <a:pt x="2168057" y="4672327"/>
                  </a:cubicBezTo>
                  <a:cubicBezTo>
                    <a:pt x="1966127" y="4639307"/>
                    <a:pt x="1760387" y="4648197"/>
                    <a:pt x="1557187" y="4634227"/>
                  </a:cubicBezTo>
                  <a:cubicBezTo>
                    <a:pt x="1442887" y="4626607"/>
                    <a:pt x="1328587" y="4608827"/>
                    <a:pt x="1214287" y="4593587"/>
                  </a:cubicBezTo>
                  <a:cubicBezTo>
                    <a:pt x="1084747" y="4577077"/>
                    <a:pt x="955207" y="4558027"/>
                    <a:pt x="824397" y="4540247"/>
                  </a:cubicBezTo>
                  <a:cubicBezTo>
                    <a:pt x="729147" y="4527547"/>
                    <a:pt x="632627" y="4514847"/>
                    <a:pt x="537377" y="4502147"/>
                  </a:cubicBezTo>
                  <a:cubicBezTo>
                    <a:pt x="534837" y="4502147"/>
                    <a:pt x="532297" y="4500877"/>
                    <a:pt x="529757" y="4500877"/>
                  </a:cubicBezTo>
                  <a:cubicBezTo>
                    <a:pt x="449747" y="4466586"/>
                    <a:pt x="364657" y="4439917"/>
                    <a:pt x="290997" y="4395467"/>
                  </a:cubicBezTo>
                  <a:cubicBezTo>
                    <a:pt x="166537" y="4319267"/>
                    <a:pt x="113197" y="4197347"/>
                    <a:pt x="108117" y="4053837"/>
                  </a:cubicBezTo>
                  <a:cubicBezTo>
                    <a:pt x="106847" y="4004307"/>
                    <a:pt x="100497" y="3956047"/>
                    <a:pt x="100497" y="3906517"/>
                  </a:cubicBezTo>
                  <a:cubicBezTo>
                    <a:pt x="101767" y="3837937"/>
                    <a:pt x="106847" y="3770627"/>
                    <a:pt x="110657" y="3703317"/>
                  </a:cubicBezTo>
                  <a:cubicBezTo>
                    <a:pt x="120817" y="3502657"/>
                    <a:pt x="125897" y="3301997"/>
                    <a:pt x="110657" y="3101337"/>
                  </a:cubicBezTo>
                  <a:cubicBezTo>
                    <a:pt x="96687" y="2920997"/>
                    <a:pt x="83987" y="2741927"/>
                    <a:pt x="70017" y="2561587"/>
                  </a:cubicBezTo>
                  <a:cubicBezTo>
                    <a:pt x="61127" y="2446017"/>
                    <a:pt x="49697" y="2331717"/>
                    <a:pt x="42077" y="2216147"/>
                  </a:cubicBezTo>
                  <a:cubicBezTo>
                    <a:pt x="36997" y="2139947"/>
                    <a:pt x="38267" y="2062477"/>
                    <a:pt x="33187" y="1986277"/>
                  </a:cubicBezTo>
                  <a:cubicBezTo>
                    <a:pt x="30647" y="1943097"/>
                    <a:pt x="16677" y="1901187"/>
                    <a:pt x="15407" y="1858007"/>
                  </a:cubicBezTo>
                  <a:cubicBezTo>
                    <a:pt x="10327" y="1753867"/>
                    <a:pt x="9057" y="1648457"/>
                    <a:pt x="6517" y="1543047"/>
                  </a:cubicBezTo>
                  <a:cubicBezTo>
                    <a:pt x="5247" y="1502407"/>
                    <a:pt x="-1103" y="1461767"/>
                    <a:pt x="167" y="1421127"/>
                  </a:cubicBezTo>
                  <a:cubicBezTo>
                    <a:pt x="1437" y="1357627"/>
                    <a:pt x="9057" y="1294127"/>
                    <a:pt x="10327" y="1230627"/>
                  </a:cubicBezTo>
                  <a:cubicBezTo>
                    <a:pt x="11597" y="1156967"/>
                    <a:pt x="3977" y="1083307"/>
                    <a:pt x="6517" y="1010917"/>
                  </a:cubicBezTo>
                  <a:cubicBezTo>
                    <a:pt x="6517" y="941067"/>
                    <a:pt x="15407" y="872487"/>
                    <a:pt x="24297" y="802637"/>
                  </a:cubicBezTo>
                  <a:cubicBezTo>
                    <a:pt x="26837" y="778507"/>
                    <a:pt x="44617" y="756917"/>
                    <a:pt x="49697" y="732787"/>
                  </a:cubicBezTo>
                  <a:cubicBezTo>
                    <a:pt x="71287" y="613407"/>
                    <a:pt x="94147" y="494027"/>
                    <a:pt x="150027" y="383537"/>
                  </a:cubicBezTo>
                  <a:cubicBezTo>
                    <a:pt x="162727" y="359407"/>
                    <a:pt x="183047" y="337817"/>
                    <a:pt x="202097" y="318767"/>
                  </a:cubicBezTo>
                  <a:cubicBezTo>
                    <a:pt x="208447" y="312417"/>
                    <a:pt x="223687" y="316227"/>
                    <a:pt x="227497" y="316227"/>
                  </a:cubicBezTo>
                  <a:cubicBezTo>
                    <a:pt x="236387" y="299717"/>
                    <a:pt x="241467" y="283207"/>
                    <a:pt x="251627" y="275587"/>
                  </a:cubicBezTo>
                  <a:cubicBezTo>
                    <a:pt x="306237" y="233677"/>
                    <a:pt x="363387" y="203197"/>
                    <a:pt x="434507" y="195577"/>
                  </a:cubicBezTo>
                  <a:cubicBezTo>
                    <a:pt x="487847" y="189227"/>
                    <a:pt x="539917" y="166367"/>
                    <a:pt x="593257" y="153667"/>
                  </a:cubicBezTo>
                  <a:cubicBezTo>
                    <a:pt x="658027" y="138427"/>
                    <a:pt x="722797" y="120647"/>
                    <a:pt x="790107" y="111757"/>
                  </a:cubicBezTo>
                  <a:cubicBezTo>
                    <a:pt x="851067" y="104137"/>
                    <a:pt x="909487" y="87627"/>
                    <a:pt x="971717" y="82547"/>
                  </a:cubicBezTo>
                  <a:cubicBezTo>
                    <a:pt x="1035217" y="77467"/>
                    <a:pt x="1098717" y="62227"/>
                    <a:pt x="1163487" y="57147"/>
                  </a:cubicBezTo>
                  <a:cubicBezTo>
                    <a:pt x="1338747" y="44447"/>
                    <a:pt x="1515277" y="35557"/>
                    <a:pt x="1690537" y="25397"/>
                  </a:cubicBezTo>
                  <a:cubicBezTo>
                    <a:pt x="1733717" y="22857"/>
                    <a:pt x="1776897" y="25397"/>
                    <a:pt x="1820077" y="26667"/>
                  </a:cubicBezTo>
                  <a:cubicBezTo>
                    <a:pt x="1841667" y="27937"/>
                    <a:pt x="1863257" y="33017"/>
                    <a:pt x="1886117" y="35557"/>
                  </a:cubicBezTo>
                  <a:cubicBezTo>
                    <a:pt x="1896277" y="36827"/>
                    <a:pt x="1906437" y="33017"/>
                    <a:pt x="1916597" y="33017"/>
                  </a:cubicBezTo>
                  <a:cubicBezTo>
                    <a:pt x="1947077" y="33017"/>
                    <a:pt x="1978827" y="33017"/>
                    <a:pt x="2009307" y="31747"/>
                  </a:cubicBezTo>
                  <a:cubicBezTo>
                    <a:pt x="2067727" y="29207"/>
                    <a:pt x="2127417" y="22857"/>
                    <a:pt x="2185837" y="22857"/>
                  </a:cubicBezTo>
                  <a:cubicBezTo>
                    <a:pt x="2242987" y="22857"/>
                    <a:pt x="2300137" y="26667"/>
                    <a:pt x="2357287" y="29207"/>
                  </a:cubicBezTo>
                  <a:lnTo>
                    <a:pt x="2403007" y="29207"/>
                  </a:lnTo>
                  <a:cubicBezTo>
                    <a:pt x="2472857" y="26667"/>
                    <a:pt x="2541437" y="26667"/>
                    <a:pt x="2611287" y="22857"/>
                  </a:cubicBezTo>
                  <a:cubicBezTo>
                    <a:pt x="2678597" y="19047"/>
                    <a:pt x="2744637" y="10157"/>
                    <a:pt x="2811947" y="6347"/>
                  </a:cubicBezTo>
                  <a:cubicBezTo>
                    <a:pt x="2843697" y="3807"/>
                    <a:pt x="2876717" y="3807"/>
                    <a:pt x="2908467" y="10157"/>
                  </a:cubicBezTo>
                  <a:cubicBezTo>
                    <a:pt x="2956727" y="19047"/>
                    <a:pt x="3002447" y="24127"/>
                    <a:pt x="3050707" y="10157"/>
                  </a:cubicBezTo>
                  <a:cubicBezTo>
                    <a:pt x="3068487" y="5077"/>
                    <a:pt x="3091347" y="13967"/>
                    <a:pt x="3111667" y="16507"/>
                  </a:cubicBezTo>
                  <a:cubicBezTo>
                    <a:pt x="3120557" y="17777"/>
                    <a:pt x="3130717" y="20317"/>
                    <a:pt x="3135797" y="16507"/>
                  </a:cubicBezTo>
                  <a:cubicBezTo>
                    <a:pt x="3170087" y="-8893"/>
                    <a:pt x="3201837" y="-2543"/>
                    <a:pt x="3234857" y="19047"/>
                  </a:cubicBezTo>
                  <a:cubicBezTo>
                    <a:pt x="3238667" y="21587"/>
                    <a:pt x="3248827" y="15237"/>
                    <a:pt x="3256447" y="15237"/>
                  </a:cubicBezTo>
                  <a:cubicBezTo>
                    <a:pt x="3286927" y="15237"/>
                    <a:pt x="3317407" y="15237"/>
                    <a:pt x="3349157" y="16507"/>
                  </a:cubicBezTo>
                  <a:cubicBezTo>
                    <a:pt x="3372017" y="17777"/>
                    <a:pt x="3393607" y="25397"/>
                    <a:pt x="3416467" y="27937"/>
                  </a:cubicBezTo>
                  <a:cubicBezTo>
                    <a:pt x="3465997" y="34287"/>
                    <a:pt x="3516797" y="44447"/>
                    <a:pt x="3567597" y="44447"/>
                  </a:cubicBezTo>
                  <a:cubicBezTo>
                    <a:pt x="3662847" y="45717"/>
                    <a:pt x="3758097" y="49527"/>
                    <a:pt x="3852077" y="69847"/>
                  </a:cubicBezTo>
                  <a:cubicBezTo>
                    <a:pt x="3939706" y="88897"/>
                    <a:pt x="4029877" y="88897"/>
                    <a:pt x="4118777" y="104137"/>
                  </a:cubicBezTo>
                  <a:cubicBezTo>
                    <a:pt x="4172117" y="113027"/>
                    <a:pt x="4226727" y="129537"/>
                    <a:pt x="4272447" y="156207"/>
                  </a:cubicBezTo>
                  <a:cubicBezTo>
                    <a:pt x="4321977" y="184147"/>
                    <a:pt x="4360077" y="229867"/>
                    <a:pt x="4404527" y="267967"/>
                  </a:cubicBezTo>
                  <a:cubicBezTo>
                    <a:pt x="4421036" y="281937"/>
                    <a:pt x="4445167" y="292097"/>
                    <a:pt x="4456597" y="309877"/>
                  </a:cubicBezTo>
                  <a:cubicBezTo>
                    <a:pt x="4489617" y="358137"/>
                    <a:pt x="4518827" y="408937"/>
                    <a:pt x="4548037" y="459737"/>
                  </a:cubicBezTo>
                  <a:cubicBezTo>
                    <a:pt x="4569627" y="496567"/>
                    <a:pt x="4591217" y="534667"/>
                    <a:pt x="4607727" y="572767"/>
                  </a:cubicBezTo>
                  <a:cubicBezTo>
                    <a:pt x="4625507" y="617217"/>
                    <a:pt x="4639477" y="662937"/>
                    <a:pt x="4653447" y="709927"/>
                  </a:cubicBezTo>
                  <a:cubicBezTo>
                    <a:pt x="4675037" y="783587"/>
                    <a:pt x="4700437" y="857247"/>
                    <a:pt x="4714407" y="933447"/>
                  </a:cubicBezTo>
                  <a:cubicBezTo>
                    <a:pt x="4734727" y="1040127"/>
                    <a:pt x="4744887" y="1149347"/>
                    <a:pt x="4760127" y="1257297"/>
                  </a:cubicBezTo>
                  <a:cubicBezTo>
                    <a:pt x="4765207" y="1292857"/>
                    <a:pt x="4771557" y="1328417"/>
                    <a:pt x="4774097" y="1363977"/>
                  </a:cubicBezTo>
                  <a:cubicBezTo>
                    <a:pt x="4781717" y="1465577"/>
                    <a:pt x="4786797" y="1565907"/>
                    <a:pt x="4793147" y="1667507"/>
                  </a:cubicBezTo>
                  <a:cubicBezTo>
                    <a:pt x="4802037" y="1793237"/>
                    <a:pt x="4814737" y="1917697"/>
                    <a:pt x="4821087" y="2043427"/>
                  </a:cubicBezTo>
                  <a:cubicBezTo>
                    <a:pt x="4827437" y="2164077"/>
                    <a:pt x="4832517" y="2285997"/>
                    <a:pt x="4829977" y="2407917"/>
                  </a:cubicBezTo>
                  <a:cubicBezTo>
                    <a:pt x="4826167" y="2611117"/>
                    <a:pt x="4816007" y="2813047"/>
                    <a:pt x="4805847" y="3016247"/>
                  </a:cubicBezTo>
                  <a:cubicBezTo>
                    <a:pt x="4799497" y="3141977"/>
                    <a:pt x="4790607" y="3266437"/>
                    <a:pt x="4777907" y="3390897"/>
                  </a:cubicBezTo>
                  <a:cubicBezTo>
                    <a:pt x="4765207" y="3515357"/>
                    <a:pt x="4746157" y="3638547"/>
                    <a:pt x="4732187" y="3763007"/>
                  </a:cubicBezTo>
                  <a:cubicBezTo>
                    <a:pt x="4722027" y="3849367"/>
                    <a:pt x="4719487" y="3935727"/>
                    <a:pt x="4708057" y="4020817"/>
                  </a:cubicBezTo>
                  <a:cubicBezTo>
                    <a:pt x="4697897" y="4098287"/>
                    <a:pt x="4659797" y="4166867"/>
                    <a:pt x="4608997" y="4224017"/>
                  </a:cubicBezTo>
                  <a:cubicBezTo>
                    <a:pt x="4567088" y="4272277"/>
                    <a:pt x="4534067" y="4326887"/>
                    <a:pt x="4490888" y="4373877"/>
                  </a:cubicBezTo>
                  <a:cubicBezTo>
                    <a:pt x="4452788" y="4415786"/>
                    <a:pt x="4410878" y="4457697"/>
                    <a:pt x="4344838" y="4458967"/>
                  </a:cubicBezTo>
                  <a:cubicBezTo>
                    <a:pt x="4329597" y="4458967"/>
                    <a:pt x="4315628" y="4474207"/>
                    <a:pt x="4300388" y="4481827"/>
                  </a:cubicBezTo>
                  <a:cubicBezTo>
                    <a:pt x="4235617" y="4509767"/>
                    <a:pt x="4168308" y="4533897"/>
                    <a:pt x="4104808" y="4564377"/>
                  </a:cubicBezTo>
                  <a:cubicBezTo>
                    <a:pt x="3987967" y="4620257"/>
                    <a:pt x="3862238" y="4629147"/>
                    <a:pt x="3736508" y="4634227"/>
                  </a:cubicBezTo>
                  <a:cubicBezTo>
                    <a:pt x="3688248" y="4636767"/>
                    <a:pt x="3638717" y="4632957"/>
                    <a:pt x="3590458" y="4636767"/>
                  </a:cubicBezTo>
                  <a:cubicBezTo>
                    <a:pt x="3566328" y="4638037"/>
                    <a:pt x="3543467" y="4649467"/>
                    <a:pt x="3520608" y="4654547"/>
                  </a:cubicBezTo>
                  <a:cubicBezTo>
                    <a:pt x="3510448" y="4657087"/>
                    <a:pt x="3500288" y="4655817"/>
                    <a:pt x="3488858" y="4657087"/>
                  </a:cubicBezTo>
                  <a:cubicBezTo>
                    <a:pt x="3473617" y="4658357"/>
                    <a:pt x="3458378" y="4662167"/>
                    <a:pt x="3443138" y="4660897"/>
                  </a:cubicBezTo>
                  <a:cubicBezTo>
                    <a:pt x="3427897" y="4658357"/>
                    <a:pt x="3417738" y="4653277"/>
                    <a:pt x="3415197" y="4653277"/>
                  </a:cubicBezTo>
                  <a:close/>
                </a:path>
              </a:pathLst>
            </a:custGeom>
            <a:blipFill>
              <a:blip r:embed="rId2"/>
              <a:stretch>
                <a:fillRect l="0" t="-50180" r="0" b="-3315"/>
              </a:stretch>
            </a:blipFill>
          </p:spPr>
        </p:sp>
      </p:grpSp>
      <p:sp>
        <p:nvSpPr>
          <p:cNvPr name="Freeform 6" id="6"/>
          <p:cNvSpPr/>
          <p:nvPr/>
        </p:nvSpPr>
        <p:spPr>
          <a:xfrm flipH="false" flipV="false" rot="0">
            <a:off x="571832" y="1308273"/>
            <a:ext cx="1461725" cy="1704996"/>
          </a:xfrm>
          <a:custGeom>
            <a:avLst/>
            <a:gdLst/>
            <a:ahLst/>
            <a:cxnLst/>
            <a:rect r="r" b="b" t="t" l="l"/>
            <a:pathLst>
              <a:path h="1704996" w="1461725">
                <a:moveTo>
                  <a:pt x="0" y="0"/>
                </a:moveTo>
                <a:lnTo>
                  <a:pt x="1461724" y="0"/>
                </a:lnTo>
                <a:lnTo>
                  <a:pt x="1461724" y="1704996"/>
                </a:lnTo>
                <a:lnTo>
                  <a:pt x="0" y="1704996"/>
                </a:lnTo>
                <a:lnTo>
                  <a:pt x="0" y="0"/>
                </a:lnTo>
                <a:close/>
              </a:path>
            </a:pathLst>
          </a:custGeom>
          <a:blipFill>
            <a:blip r:embed="rId3"/>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DAG67tCTh_w</dc:identifier>
  <dcterms:modified xsi:type="dcterms:W3CDTF">2011-08-01T06:04:30Z</dcterms:modified>
  <cp:revision>1</cp:revision>
  <dc:title>Kopie von Quiz15</dc:title>
</cp:coreProperties>
</file>