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816819" y="5095610"/>
            <a:ext cx="6653361"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Was ist ein landwirtschaftlicher Nutzen des Spätrodes von Zuckerrüben?</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0">
            <a:off x="1912496" y="5043201"/>
            <a:ext cx="6567245" cy="3875846"/>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Quel est l’avantage agricole d’un arrachage tardif des betteraves sucrières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428955"/>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3063366" y="4133033"/>
            <a:ext cx="579065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Höherer Nitratgehalt</a:t>
            </a:r>
          </a:p>
        </p:txBody>
      </p:sp>
      <p:sp>
        <p:nvSpPr>
          <p:cNvPr name="TextBox 10" id="10"/>
          <p:cNvSpPr txBox="true"/>
          <p:nvPr/>
        </p:nvSpPr>
        <p:spPr>
          <a:xfrm rot="0">
            <a:off x="3063366" y="5679934"/>
            <a:ext cx="525855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Mehr Ertrag bei längerer Vegetationszeit</a:t>
            </a:r>
          </a:p>
        </p:txBody>
      </p:sp>
      <p:sp>
        <p:nvSpPr>
          <p:cNvPr name="TextBox 11" id="11"/>
          <p:cNvSpPr txBox="true"/>
          <p:nvPr/>
        </p:nvSpPr>
        <p:spPr>
          <a:xfrm rot="0">
            <a:off x="3063366" y="7328419"/>
            <a:ext cx="4998775"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Bessere Lagerfähigkeit</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57275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810685" y="4371717"/>
            <a:ext cx="5518325"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Teneur plus élevée en nitrates</a:t>
            </a:r>
          </a:p>
        </p:txBody>
      </p:sp>
      <p:sp>
        <p:nvSpPr>
          <p:cNvPr name="TextBox 10" id="10"/>
          <p:cNvSpPr txBox="true"/>
          <p:nvPr/>
        </p:nvSpPr>
        <p:spPr>
          <a:xfrm rot="0">
            <a:off x="2810685" y="5882007"/>
            <a:ext cx="6190440" cy="8477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Rendement plus élevé grâce à une durée de végétation prolongée</a:t>
            </a:r>
          </a:p>
        </p:txBody>
      </p:sp>
      <p:sp>
        <p:nvSpPr>
          <p:cNvPr name="TextBox 11" id="11"/>
          <p:cNvSpPr txBox="true"/>
          <p:nvPr/>
        </p:nvSpPr>
        <p:spPr>
          <a:xfrm rot="0">
            <a:off x="2810685" y="7567103"/>
            <a:ext cx="619044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Meilleure conservation au stockage</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0">
            <a:off x="1902748" y="3899450"/>
            <a:ext cx="6481504" cy="5231130"/>
          </a:xfrm>
          <a:prstGeom prst="rect">
            <a:avLst/>
          </a:prstGeom>
        </p:spPr>
        <p:txBody>
          <a:bodyPr anchor="t" rtlCol="false" tIns="0" lIns="0" bIns="0" rIns="0">
            <a:spAutoFit/>
          </a:bodyPr>
          <a:lstStyle/>
          <a:p>
            <a:pPr algn="l">
              <a:lnSpc>
                <a:spcPts val="3810"/>
              </a:lnSpc>
            </a:pPr>
            <a:r>
              <a:rPr lang="en-US" sz="3000">
                <a:solidFill>
                  <a:srgbClr val="197C35"/>
                </a:solidFill>
                <a:latin typeface="Cerebri"/>
                <a:ea typeface="Cerebri"/>
                <a:cs typeface="Cerebri"/>
                <a:sym typeface="Cerebri"/>
              </a:rPr>
              <a:t>Beim späten Roden von Zuckerrüben können die Pflanzen die verlängerte Vegetationszeit nutzen, um weiterhin Zucker einzulagern. Das führt häufig zu einem höheren Zuckerertrag pro Hektar, sofern die Bodenverhältnisse dies zulassen und kein Frost eintritt. Die spätere Ernte ist daher besonders dann lohnend, wenn die Witterung mild bleibt und der Boden tragfähig genug ist.</a:t>
            </a:r>
          </a:p>
        </p:txBody>
      </p:sp>
      <p:sp>
        <p:nvSpPr>
          <p:cNvPr name="Freeform 8" id="8"/>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911555" y="3748808"/>
            <a:ext cx="6750530" cy="5804408"/>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Antwort A ist falsch, denn ein höherer Nitratgehalt ist kein erwünschter Effekt, sondern kann die Qualität der Zuckerrüben negativ beeinflussen und in der Verarbeitung zu Problemen führen.</a:t>
            </a:r>
          </a:p>
          <a:p>
            <a:pPr algn="l">
              <a:lnSpc>
                <a:spcPts val="3556"/>
              </a:lnSpc>
            </a:pPr>
          </a:p>
          <a:p>
            <a:pPr algn="l">
              <a:lnSpc>
                <a:spcPts val="3556"/>
              </a:lnSpc>
            </a:pPr>
            <a:r>
              <a:rPr lang="en-US" sz="2800">
                <a:solidFill>
                  <a:srgbClr val="197C35"/>
                </a:solidFill>
                <a:latin typeface="Cerebri"/>
                <a:ea typeface="Cerebri"/>
                <a:cs typeface="Cerebri"/>
                <a:sym typeface="Cerebri"/>
              </a:rPr>
              <a:t>Antwort C ist ebenfalls nicht korrekt, da sich die Lagerfähigkeit der Rüben nicht durch ein späteres Roden verbessert. Im Gegenteil kann zu spätes Ernten bei feuchten oder frostgefährdeten Bedingungen die Lagerfähigkeit sogar verschlechtern.</a:t>
            </a:r>
          </a:p>
        </p:txBody>
      </p:sp>
      <p:sp>
        <p:nvSpPr>
          <p:cNvPr name="Freeform 9" id="9"/>
          <p:cNvSpPr/>
          <p:nvPr/>
        </p:nvSpPr>
        <p:spPr>
          <a:xfrm flipH="false" flipV="false" rot="0">
            <a:off x="6429596" y="9858137"/>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377546"/>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865002" y="3866120"/>
            <a:ext cx="6556996" cy="5584444"/>
          </a:xfrm>
          <a:prstGeom prst="rect">
            <a:avLst/>
          </a:prstGeom>
        </p:spPr>
        <p:txBody>
          <a:bodyPr anchor="t" rtlCol="false" tIns="0" lIns="0" bIns="0" rIns="0">
            <a:spAutoFit/>
          </a:bodyPr>
          <a:lstStyle/>
          <a:p>
            <a:pPr algn="l">
              <a:lnSpc>
                <a:spcPts val="3683"/>
              </a:lnSpc>
            </a:pPr>
            <a:r>
              <a:rPr lang="en-US" sz="2900">
                <a:solidFill>
                  <a:srgbClr val="197C35"/>
                </a:solidFill>
                <a:latin typeface="Cerebri"/>
                <a:ea typeface="Cerebri"/>
                <a:cs typeface="Cerebri"/>
                <a:sym typeface="Cerebri"/>
              </a:rPr>
              <a:t>Lors d’un arrachage tardif des betteraves sucrières, les plantes peuvent profiter d’une période de végétation prolongée pour continuer à stocker du sucre. Cela conduit souvent à un rendement en sucre plus élevé par hectare, à condition que les conditions du sol le permettent et qu’aucun gel ne survienne. La récolte plus tardive est donc particulièrement rentable lorsque la météo reste clémente et que le sol reste suffisamment porteur.</a:t>
            </a:r>
          </a:p>
        </p:txBody>
      </p:sp>
      <p:sp>
        <p:nvSpPr>
          <p:cNvPr name="Freeform 9" id="9"/>
          <p:cNvSpPr/>
          <p:nvPr/>
        </p:nvSpPr>
        <p:spPr>
          <a:xfrm flipH="false" flipV="false" rot="0">
            <a:off x="6429596" y="9450564"/>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sp>
      </p:grpSp>
      <p:sp>
        <p:nvSpPr>
          <p:cNvPr name="Freeform 6" id="6"/>
          <p:cNvSpPr/>
          <p:nvPr/>
        </p:nvSpPr>
        <p:spPr>
          <a:xfrm flipH="false" flipV="false" rot="0">
            <a:off x="1261717" y="102870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B</a:t>
            </a:r>
          </a:p>
        </p:txBody>
      </p:sp>
      <p:sp>
        <p:nvSpPr>
          <p:cNvPr name="TextBox 8" id="8"/>
          <p:cNvSpPr txBox="true"/>
          <p:nvPr/>
        </p:nvSpPr>
        <p:spPr>
          <a:xfrm rot="0">
            <a:off x="1945187" y="3645789"/>
            <a:ext cx="6396627" cy="5557647"/>
          </a:xfrm>
          <a:prstGeom prst="rect">
            <a:avLst/>
          </a:prstGeom>
        </p:spPr>
        <p:txBody>
          <a:bodyPr anchor="t" rtlCol="false" tIns="0" lIns="0" bIns="0" rIns="0">
            <a:spAutoFit/>
          </a:bodyPr>
          <a:lstStyle/>
          <a:p>
            <a:pPr algn="l">
              <a:lnSpc>
                <a:spcPts val="3429"/>
              </a:lnSpc>
            </a:pPr>
            <a:r>
              <a:rPr lang="en-US" sz="2700">
                <a:solidFill>
                  <a:srgbClr val="197C35"/>
                </a:solidFill>
                <a:latin typeface="Cerebri"/>
                <a:ea typeface="Cerebri"/>
                <a:cs typeface="Cerebri"/>
                <a:sym typeface="Cerebri"/>
              </a:rPr>
              <a:t>La réponse A est fausse, car une teneur plus élevée en nitrates n’est pas un effet souhaité: elle peut au contraire nuire à la qualité des betteraves sucrières et poser des problèmes lors de la transformation.</a:t>
            </a:r>
          </a:p>
          <a:p>
            <a:pPr algn="l">
              <a:lnSpc>
                <a:spcPts val="3429"/>
              </a:lnSpc>
            </a:pPr>
          </a:p>
          <a:p>
            <a:pPr algn="l">
              <a:lnSpc>
                <a:spcPts val="3429"/>
              </a:lnSpc>
            </a:pPr>
            <a:r>
              <a:rPr lang="en-US" sz="2700">
                <a:solidFill>
                  <a:srgbClr val="197C35"/>
                </a:solidFill>
                <a:latin typeface="Cerebri"/>
                <a:ea typeface="Cerebri"/>
                <a:cs typeface="Cerebri"/>
                <a:sym typeface="Cerebri"/>
              </a:rPr>
              <a:t>La réponse C n’est pas correcte non plus, car la capacité de conservation des betteraves ne s’améliore pas avec un arrachage plus tardif. Au contraire, une récolte trop tardive par temps humide ou en cas de risque de gel peut même la détériorer.</a:t>
            </a:r>
          </a:p>
        </p:txBody>
      </p:sp>
      <p:sp>
        <p:nvSpPr>
          <p:cNvPr name="Freeform 9" id="9"/>
          <p:cNvSpPr/>
          <p:nvPr/>
        </p:nvSpPr>
        <p:spPr>
          <a:xfrm flipH="false" flipV="false" rot="0">
            <a:off x="6429596" y="9616823"/>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1978225"/>
            <a:ext cx="8230557" cy="8040055"/>
            <a:chOff x="0" y="0"/>
            <a:chExt cx="4828540" cy="4716780"/>
          </a:xfrm>
        </p:grpSpPr>
        <p:sp>
          <p:nvSpPr>
            <p:cNvPr name="Freeform 5" id="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3540" t="0" r="-42909" b="0"/>
              </a:stretch>
            </a:blipFill>
          </p:spPr>
        </p:sp>
      </p:grpSp>
      <p:sp>
        <p:nvSpPr>
          <p:cNvPr name="Freeform 6" id="6"/>
          <p:cNvSpPr/>
          <p:nvPr/>
        </p:nvSpPr>
        <p:spPr>
          <a:xfrm flipH="false" flipV="false" rot="0">
            <a:off x="571832" y="1308273"/>
            <a:ext cx="1461725" cy="1704996"/>
          </a:xfrm>
          <a:custGeom>
            <a:avLst/>
            <a:gdLst/>
            <a:ahLst/>
            <a:cxnLst/>
            <a:rect r="r" b="b" t="t" l="l"/>
            <a:pathLst>
              <a:path h="1704996" w="1461725">
                <a:moveTo>
                  <a:pt x="0" y="0"/>
                </a:moveTo>
                <a:lnTo>
                  <a:pt x="1461724" y="0"/>
                </a:lnTo>
                <a:lnTo>
                  <a:pt x="1461724" y="1704996"/>
                </a:lnTo>
                <a:lnTo>
                  <a:pt x="0" y="1704996"/>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DAG3DrWgklg</dc:identifier>
  <dcterms:modified xsi:type="dcterms:W3CDTF">2011-08-01T06:04:30Z</dcterms:modified>
  <cp:revision>1</cp:revision>
  <dc:title>Quiz12</dc:title>
</cp:coreProperties>
</file>