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0287000" cy="12852400"/>
  <p:notesSz cx="6858000" cy="9144000"/>
  <p:embeddedFontLst>
    <p:embeddedFont>
      <p:font typeface="Cerebri Bold" charset="1" panose="00000800000000000000"/>
      <p:regular r:id="rId15"/>
    </p:embeddedFont>
    <p:embeddedFont>
      <p:font typeface="Aloja" charset="1" panose="02000500000000000000"/>
      <p:regular r:id="rId16"/>
    </p:embeddedFont>
    <p:embeddedFont>
      <p:font typeface="Cerebri" charset="1" panose="000005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160270" y="8006456"/>
            <a:ext cx="9966461" cy="312079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52365" y="3060990"/>
            <a:ext cx="7782270" cy="7602144"/>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0">
            <a:off x="1816819" y="5311723"/>
            <a:ext cx="6653361" cy="3100677"/>
          </a:xfrm>
          <a:prstGeom prst="rect">
            <a:avLst/>
          </a:prstGeom>
        </p:spPr>
        <p:txBody>
          <a:bodyPr anchor="t" rtlCol="false" tIns="0" lIns="0" bIns="0" rIns="0">
            <a:spAutoFit/>
          </a:bodyPr>
          <a:lstStyle/>
          <a:p>
            <a:pPr algn="ctr">
              <a:lnSpc>
                <a:spcPts val="6122"/>
              </a:lnSpc>
            </a:pPr>
            <a:r>
              <a:rPr lang="en-US" sz="5102" b="true">
                <a:solidFill>
                  <a:srgbClr val="197C35"/>
                </a:solidFill>
                <a:latin typeface="Cerebri Bold"/>
                <a:ea typeface="Cerebri Bold"/>
                <a:cs typeface="Cerebri Bold"/>
                <a:sym typeface="Cerebri Bold"/>
              </a:rPr>
              <a:t>Warum wird Rindvieh im November oft eingestallt?</a:t>
            </a:r>
          </a:p>
        </p:txBody>
      </p:sp>
      <p:sp>
        <p:nvSpPr>
          <p:cNvPr name="Freeform 7" id="7"/>
          <p:cNvSpPr/>
          <p:nvPr/>
        </p:nvSpPr>
        <p:spPr>
          <a:xfrm flipH="false" flipV="false" rot="0">
            <a:off x="6389522" y="9566851"/>
            <a:ext cx="2740562" cy="1250381"/>
          </a:xfrm>
          <a:custGeom>
            <a:avLst/>
            <a:gdLst/>
            <a:ahLst/>
            <a:cxnLst/>
            <a:rect r="r" b="b" t="t" l="l"/>
            <a:pathLst>
              <a:path h="1250381" w="2740562">
                <a:moveTo>
                  <a:pt x="0" y="0"/>
                </a:moveTo>
                <a:lnTo>
                  <a:pt x="2740562" y="0"/>
                </a:lnTo>
                <a:lnTo>
                  <a:pt x="2740562" y="1250382"/>
                </a:lnTo>
                <a:lnTo>
                  <a:pt x="0" y="12503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857292" y="1888865"/>
            <a:ext cx="1724224" cy="2011182"/>
          </a:xfrm>
          <a:custGeom>
            <a:avLst/>
            <a:gdLst/>
            <a:ahLst/>
            <a:cxnLst/>
            <a:rect r="r" b="b" t="t" l="l"/>
            <a:pathLst>
              <a:path h="2011182" w="1724224">
                <a:moveTo>
                  <a:pt x="0" y="0"/>
                </a:moveTo>
                <a:lnTo>
                  <a:pt x="1724224" y="0"/>
                </a:lnTo>
                <a:lnTo>
                  <a:pt x="1724224" y="2011182"/>
                </a:lnTo>
                <a:lnTo>
                  <a:pt x="0" y="2011182"/>
                </a:lnTo>
                <a:lnTo>
                  <a:pt x="0" y="0"/>
                </a:lnTo>
                <a:close/>
              </a:path>
            </a:pathLst>
          </a:custGeom>
          <a:blipFill>
            <a:blip r:embed="rId4"/>
            <a:stretch>
              <a:fillRect l="0" t="0" r="0" b="0"/>
            </a:stretch>
          </a:blipFill>
        </p:spPr>
      </p:sp>
      <p:sp>
        <p:nvSpPr>
          <p:cNvPr name="TextBox 9" id="9"/>
          <p:cNvSpPr txBox="true"/>
          <p:nvPr/>
        </p:nvSpPr>
        <p:spPr>
          <a:xfrm rot="0">
            <a:off x="3207782" y="1346412"/>
            <a:ext cx="4217217" cy="1548044"/>
          </a:xfrm>
          <a:prstGeom prst="rect">
            <a:avLst/>
          </a:prstGeom>
        </p:spPr>
        <p:txBody>
          <a:bodyPr anchor="t" rtlCol="false" tIns="0" lIns="0" bIns="0" rIns="0">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name="TextBox 10" id="10"/>
          <p:cNvSpPr txBox="true"/>
          <p:nvPr/>
        </p:nvSpPr>
        <p:spPr>
          <a:xfrm rot="0">
            <a:off x="2721459" y="3296940"/>
            <a:ext cx="4844082" cy="404952"/>
          </a:xfrm>
          <a:prstGeom prst="rect">
            <a:avLst/>
          </a:prstGeom>
        </p:spPr>
        <p:txBody>
          <a:bodyPr anchor="t" rtlCol="false" tIns="0" lIns="0" bIns="0" rIns="0">
            <a:spAutoFit/>
          </a:bodyPr>
          <a:lstStyle/>
          <a:p>
            <a:pPr algn="ctr">
              <a:lnSpc>
                <a:spcPts val="3210"/>
              </a:lnSpc>
              <a:spcBef>
                <a:spcPct val="0"/>
              </a:spcBef>
            </a:pPr>
            <a:r>
              <a:rPr lang="en-US" sz="2292">
                <a:solidFill>
                  <a:srgbClr val="197C35"/>
                </a:solidFill>
                <a:latin typeface="Cerebri"/>
                <a:ea typeface="Cerebri"/>
                <a:cs typeface="Cerebri"/>
                <a:sym typeface="Cerebri"/>
              </a:rPr>
              <a:t>für OberstufenschülerInnen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160270" y="8125519"/>
            <a:ext cx="9966461" cy="312079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52365" y="3180052"/>
            <a:ext cx="7782270" cy="7602144"/>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0">
            <a:off x="1859877" y="5435457"/>
            <a:ext cx="6567245" cy="3100677"/>
          </a:xfrm>
          <a:prstGeom prst="rect">
            <a:avLst/>
          </a:prstGeom>
        </p:spPr>
        <p:txBody>
          <a:bodyPr anchor="t" rtlCol="false" tIns="0" lIns="0" bIns="0" rIns="0">
            <a:spAutoFit/>
          </a:bodyPr>
          <a:lstStyle/>
          <a:p>
            <a:pPr algn="ctr">
              <a:lnSpc>
                <a:spcPts val="6122"/>
              </a:lnSpc>
            </a:pPr>
            <a:r>
              <a:rPr lang="en-US" sz="5102" b="true">
                <a:solidFill>
                  <a:srgbClr val="197C35"/>
                </a:solidFill>
                <a:latin typeface="Cerebri Bold"/>
                <a:ea typeface="Cerebri Bold"/>
                <a:cs typeface="Cerebri Bold"/>
                <a:sym typeface="Cerebri Bold"/>
              </a:rPr>
              <a:t>Pourquoi le bétail est-il souvent rentré à l’étable en novembre ?</a:t>
            </a:r>
          </a:p>
        </p:txBody>
      </p:sp>
      <p:sp>
        <p:nvSpPr>
          <p:cNvPr name="Freeform 7" id="7"/>
          <p:cNvSpPr/>
          <p:nvPr/>
        </p:nvSpPr>
        <p:spPr>
          <a:xfrm flipH="false" flipV="false" rot="0">
            <a:off x="6389522" y="9685914"/>
            <a:ext cx="2740562" cy="1250381"/>
          </a:xfrm>
          <a:custGeom>
            <a:avLst/>
            <a:gdLst/>
            <a:ahLst/>
            <a:cxnLst/>
            <a:rect r="r" b="b" t="t" l="l"/>
            <a:pathLst>
              <a:path h="1250381" w="2740562">
                <a:moveTo>
                  <a:pt x="0" y="0"/>
                </a:moveTo>
                <a:lnTo>
                  <a:pt x="2740562" y="0"/>
                </a:lnTo>
                <a:lnTo>
                  <a:pt x="2740562" y="1250381"/>
                </a:lnTo>
                <a:lnTo>
                  <a:pt x="0" y="12503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97766" y="1997930"/>
            <a:ext cx="1724224" cy="2011182"/>
          </a:xfrm>
          <a:custGeom>
            <a:avLst/>
            <a:gdLst/>
            <a:ahLst/>
            <a:cxnLst/>
            <a:rect r="r" b="b" t="t" l="l"/>
            <a:pathLst>
              <a:path h="2011182" w="1724224">
                <a:moveTo>
                  <a:pt x="0" y="0"/>
                </a:moveTo>
                <a:lnTo>
                  <a:pt x="1724223" y="0"/>
                </a:lnTo>
                <a:lnTo>
                  <a:pt x="1724223" y="2011182"/>
                </a:lnTo>
                <a:lnTo>
                  <a:pt x="0" y="2011182"/>
                </a:lnTo>
                <a:lnTo>
                  <a:pt x="0" y="0"/>
                </a:lnTo>
                <a:close/>
              </a:path>
            </a:pathLst>
          </a:custGeom>
          <a:blipFill>
            <a:blip r:embed="rId4"/>
            <a:stretch>
              <a:fillRect l="0" t="0" r="0" b="0"/>
            </a:stretch>
          </a:blipFill>
        </p:spPr>
      </p:sp>
      <p:sp>
        <p:nvSpPr>
          <p:cNvPr name="TextBox 9" id="9"/>
          <p:cNvSpPr txBox="true"/>
          <p:nvPr/>
        </p:nvSpPr>
        <p:spPr>
          <a:xfrm rot="0">
            <a:off x="3087510" y="1455477"/>
            <a:ext cx="4217217" cy="1548044"/>
          </a:xfrm>
          <a:prstGeom prst="rect">
            <a:avLst/>
          </a:prstGeom>
        </p:spPr>
        <p:txBody>
          <a:bodyPr anchor="t" rtlCol="false" tIns="0" lIns="0" bIns="0" rIns="0">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name="TextBox 10" id="10"/>
          <p:cNvSpPr txBox="true"/>
          <p:nvPr/>
        </p:nvSpPr>
        <p:spPr>
          <a:xfrm rot="0">
            <a:off x="2774078" y="3376032"/>
            <a:ext cx="4844082" cy="404952"/>
          </a:xfrm>
          <a:prstGeom prst="rect">
            <a:avLst/>
          </a:prstGeom>
        </p:spPr>
        <p:txBody>
          <a:bodyPr anchor="t" rtlCol="false" tIns="0" lIns="0" bIns="0" rIns="0">
            <a:spAutoFit/>
          </a:bodyPr>
          <a:lstStyle/>
          <a:p>
            <a:pPr algn="ctr">
              <a:lnSpc>
                <a:spcPts val="3210"/>
              </a:lnSpc>
              <a:spcBef>
                <a:spcPct val="0"/>
              </a:spcBef>
            </a:pPr>
            <a:r>
              <a:rPr lang="en-US" sz="2292">
                <a:solidFill>
                  <a:srgbClr val="197C35"/>
                </a:solidFill>
                <a:latin typeface="Cerebri"/>
                <a:ea typeface="Cerebri"/>
                <a:cs typeface="Cerebri"/>
                <a:sym typeface="Cerebri"/>
              </a:rPr>
              <a:t>pour les élèves du secondaire I</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25738" y="2243479"/>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77028">
            <a:off x="2237682" y="3882053"/>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A </a:t>
            </a:r>
          </a:p>
        </p:txBody>
      </p:sp>
      <p:sp>
        <p:nvSpPr>
          <p:cNvPr name="TextBox 7" id="7"/>
          <p:cNvSpPr txBox="true"/>
          <p:nvPr/>
        </p:nvSpPr>
        <p:spPr>
          <a:xfrm rot="77028">
            <a:off x="2237682" y="5428955"/>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B</a:t>
            </a:r>
          </a:p>
        </p:txBody>
      </p:sp>
      <p:sp>
        <p:nvSpPr>
          <p:cNvPr name="TextBox 8" id="8"/>
          <p:cNvSpPr txBox="true"/>
          <p:nvPr/>
        </p:nvSpPr>
        <p:spPr>
          <a:xfrm rot="77028">
            <a:off x="2237682" y="707743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C</a:t>
            </a:r>
          </a:p>
        </p:txBody>
      </p:sp>
      <p:sp>
        <p:nvSpPr>
          <p:cNvPr name="TextBox 9" id="9"/>
          <p:cNvSpPr txBox="true"/>
          <p:nvPr/>
        </p:nvSpPr>
        <p:spPr>
          <a:xfrm rot="0">
            <a:off x="3063366" y="4133033"/>
            <a:ext cx="5790650" cy="4286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Weil Frost die Klauen angreift</a:t>
            </a:r>
          </a:p>
        </p:txBody>
      </p:sp>
      <p:sp>
        <p:nvSpPr>
          <p:cNvPr name="TextBox 10" id="10"/>
          <p:cNvSpPr txBox="true"/>
          <p:nvPr/>
        </p:nvSpPr>
        <p:spPr>
          <a:xfrm rot="0">
            <a:off x="3063366" y="5679934"/>
            <a:ext cx="5258550"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Weil das Grundfutterangebot auf der Weide sinkt</a:t>
            </a:r>
          </a:p>
        </p:txBody>
      </p:sp>
      <p:sp>
        <p:nvSpPr>
          <p:cNvPr name="TextBox 11" id="11"/>
          <p:cNvSpPr txBox="true"/>
          <p:nvPr/>
        </p:nvSpPr>
        <p:spPr>
          <a:xfrm rot="0">
            <a:off x="3063366" y="7328419"/>
            <a:ext cx="4998775"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Weil die Milchproduktion dann aufhört</a:t>
            </a:r>
          </a:p>
        </p:txBody>
      </p:sp>
      <p:sp>
        <p:nvSpPr>
          <p:cNvPr name="Freeform 12" id="12"/>
          <p:cNvSpPr/>
          <p:nvPr/>
        </p:nvSpPr>
        <p:spPr>
          <a:xfrm flipH="false" flipV="false" rot="0">
            <a:off x="735847" y="1659239"/>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Freeform 13" id="13"/>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25738" y="2243479"/>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77028">
            <a:off x="2242176" y="3882053"/>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A </a:t>
            </a:r>
          </a:p>
        </p:txBody>
      </p:sp>
      <p:sp>
        <p:nvSpPr>
          <p:cNvPr name="TextBox 7" id="7"/>
          <p:cNvSpPr txBox="true"/>
          <p:nvPr/>
        </p:nvSpPr>
        <p:spPr>
          <a:xfrm rot="77028">
            <a:off x="2242176" y="557275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B</a:t>
            </a:r>
          </a:p>
        </p:txBody>
      </p:sp>
      <p:sp>
        <p:nvSpPr>
          <p:cNvPr name="TextBox 8" id="8"/>
          <p:cNvSpPr txBox="true"/>
          <p:nvPr/>
        </p:nvSpPr>
        <p:spPr>
          <a:xfrm rot="77028">
            <a:off x="2242176" y="707743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C</a:t>
            </a:r>
          </a:p>
        </p:txBody>
      </p:sp>
      <p:sp>
        <p:nvSpPr>
          <p:cNvPr name="TextBox 9" id="9"/>
          <p:cNvSpPr txBox="true"/>
          <p:nvPr/>
        </p:nvSpPr>
        <p:spPr>
          <a:xfrm rot="0">
            <a:off x="3067860" y="4133033"/>
            <a:ext cx="5518325"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Parce que le gel abîme les sabots</a:t>
            </a:r>
          </a:p>
        </p:txBody>
      </p:sp>
      <p:sp>
        <p:nvSpPr>
          <p:cNvPr name="TextBox 10" id="10"/>
          <p:cNvSpPr txBox="true"/>
          <p:nvPr/>
        </p:nvSpPr>
        <p:spPr>
          <a:xfrm rot="0">
            <a:off x="3067860" y="5882007"/>
            <a:ext cx="5820129"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Parce que l’offre de fourrage de base au pâturage diminue</a:t>
            </a:r>
          </a:p>
        </p:txBody>
      </p:sp>
      <p:sp>
        <p:nvSpPr>
          <p:cNvPr name="TextBox 11" id="11"/>
          <p:cNvSpPr txBox="true"/>
          <p:nvPr/>
        </p:nvSpPr>
        <p:spPr>
          <a:xfrm rot="0">
            <a:off x="3067860" y="7328419"/>
            <a:ext cx="5518325"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Parce que la production laitière s’arrête</a:t>
            </a:r>
          </a:p>
        </p:txBody>
      </p:sp>
      <p:sp>
        <p:nvSpPr>
          <p:cNvPr name="Freeform 12" id="12"/>
          <p:cNvSpPr/>
          <p:nvPr/>
        </p:nvSpPr>
        <p:spPr>
          <a:xfrm flipH="false" flipV="false" rot="0">
            <a:off x="603486" y="1418993"/>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Freeform 13" id="13"/>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1261717" y="1377546"/>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0">
            <a:off x="1902748" y="3899450"/>
            <a:ext cx="6481504" cy="5231130"/>
          </a:xfrm>
          <a:prstGeom prst="rect">
            <a:avLst/>
          </a:prstGeom>
        </p:spPr>
        <p:txBody>
          <a:bodyPr anchor="t" rtlCol="false" tIns="0" lIns="0" bIns="0" rIns="0">
            <a:spAutoFit/>
          </a:bodyPr>
          <a:lstStyle/>
          <a:p>
            <a:pPr algn="l">
              <a:lnSpc>
                <a:spcPts val="3810"/>
              </a:lnSpc>
            </a:pPr>
            <a:r>
              <a:rPr lang="en-US" sz="3000">
                <a:solidFill>
                  <a:srgbClr val="197C35"/>
                </a:solidFill>
                <a:latin typeface="Cerebri"/>
                <a:ea typeface="Cerebri"/>
                <a:cs typeface="Cerebri"/>
                <a:sym typeface="Cerebri"/>
              </a:rPr>
              <a:t>Rindvieh wird im November häufig eingestallt, weil das Grundfutter-angebot auf der Weide stark zurück-geht. Die kühlen Temperaturen und das fehlende Pflanzenwachstum führen dazu, dass die Weide nicht mehr genug Nährstoffe liefert, um den Energie- und Nährstoffbedarf der Tiere zu decken. Deshalb ist eine Umstellung auf Stallfütterung notwendig.</a:t>
            </a:r>
          </a:p>
        </p:txBody>
      </p:sp>
      <p:sp>
        <p:nvSpPr>
          <p:cNvPr name="Freeform 8" id="8"/>
          <p:cNvSpPr/>
          <p:nvPr/>
        </p:nvSpPr>
        <p:spPr>
          <a:xfrm flipH="false" flipV="false" rot="0">
            <a:off x="6429596" y="9450564"/>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B</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1261717" y="1377546"/>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ctr">
              <a:lnSpc>
                <a:spcPts val="11712"/>
              </a:lnSpc>
            </a:pPr>
            <a:r>
              <a:rPr lang="en-US" sz="8366">
                <a:solidFill>
                  <a:srgbClr val="197C35"/>
                </a:solidFill>
                <a:latin typeface="Aloja"/>
                <a:ea typeface="Aloja"/>
                <a:cs typeface="Aloja"/>
                <a:sym typeface="Aloja"/>
              </a:rPr>
              <a:t>B</a:t>
            </a:r>
          </a:p>
        </p:txBody>
      </p:sp>
      <p:sp>
        <p:nvSpPr>
          <p:cNvPr name="TextBox 8" id="8"/>
          <p:cNvSpPr txBox="true"/>
          <p:nvPr/>
        </p:nvSpPr>
        <p:spPr>
          <a:xfrm rot="0">
            <a:off x="2062834" y="4193921"/>
            <a:ext cx="6750530" cy="4461383"/>
          </a:xfrm>
          <a:prstGeom prst="rect">
            <a:avLst/>
          </a:prstGeom>
        </p:spPr>
        <p:txBody>
          <a:bodyPr anchor="t" rtlCol="false" tIns="0" lIns="0" bIns="0" rIns="0">
            <a:spAutoFit/>
          </a:bodyPr>
          <a:lstStyle/>
          <a:p>
            <a:pPr algn="l">
              <a:lnSpc>
                <a:spcPts val="3556"/>
              </a:lnSpc>
            </a:pPr>
            <a:r>
              <a:rPr lang="en-US" sz="2800">
                <a:solidFill>
                  <a:srgbClr val="197C35"/>
                </a:solidFill>
                <a:latin typeface="Cerebri"/>
                <a:ea typeface="Cerebri"/>
                <a:cs typeface="Cerebri"/>
                <a:sym typeface="Cerebri"/>
              </a:rPr>
              <a:t>Antwort A ist falsch, da Rinder grundsätzlich auch bei Kälte weiden können, sofern ausreichend Futter vorhanden ist und der Boden nicht zu stark beschädigt wird.</a:t>
            </a:r>
          </a:p>
          <a:p>
            <a:pPr algn="l">
              <a:lnSpc>
                <a:spcPts val="3556"/>
              </a:lnSpc>
            </a:pPr>
          </a:p>
          <a:p>
            <a:pPr algn="l">
              <a:lnSpc>
                <a:spcPts val="3556"/>
              </a:lnSpc>
            </a:pPr>
            <a:r>
              <a:rPr lang="en-US" sz="2800">
                <a:solidFill>
                  <a:srgbClr val="197C35"/>
                </a:solidFill>
                <a:latin typeface="Cerebri"/>
                <a:ea typeface="Cerebri"/>
                <a:cs typeface="Cerebri"/>
                <a:sym typeface="Cerebri"/>
              </a:rPr>
              <a:t>Antwort C ist ebenfalls nicht korrekt, denn die Milchproduktion hängt vom Futterangebot und nicht vom Kalendermonat ab.</a:t>
            </a:r>
          </a:p>
        </p:txBody>
      </p:sp>
      <p:sp>
        <p:nvSpPr>
          <p:cNvPr name="Freeform 9" id="9"/>
          <p:cNvSpPr/>
          <p:nvPr/>
        </p:nvSpPr>
        <p:spPr>
          <a:xfrm flipH="false" flipV="false" rot="0">
            <a:off x="6429596" y="9858137"/>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1261717" y="1377546"/>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B</a:t>
            </a:r>
          </a:p>
        </p:txBody>
      </p:sp>
      <p:sp>
        <p:nvSpPr>
          <p:cNvPr name="TextBox 8" id="8"/>
          <p:cNvSpPr txBox="true"/>
          <p:nvPr/>
        </p:nvSpPr>
        <p:spPr>
          <a:xfrm rot="0">
            <a:off x="1865002" y="3866120"/>
            <a:ext cx="6556996" cy="5117719"/>
          </a:xfrm>
          <a:prstGeom prst="rect">
            <a:avLst/>
          </a:prstGeom>
        </p:spPr>
        <p:txBody>
          <a:bodyPr anchor="t" rtlCol="false" tIns="0" lIns="0" bIns="0" rIns="0">
            <a:spAutoFit/>
          </a:bodyPr>
          <a:lstStyle/>
          <a:p>
            <a:pPr algn="l">
              <a:lnSpc>
                <a:spcPts val="3683"/>
              </a:lnSpc>
            </a:pPr>
            <a:r>
              <a:rPr lang="en-US" sz="2900">
                <a:solidFill>
                  <a:srgbClr val="197C35"/>
                </a:solidFill>
                <a:latin typeface="Cerebri"/>
                <a:ea typeface="Cerebri"/>
                <a:cs typeface="Cerebri"/>
                <a:sym typeface="Cerebri"/>
              </a:rPr>
              <a:t> Le bétail est souvent rentré en stabulation en novembre, car l’offre de fourrage de base au pâturage diminue fortement. Les températures fraîches et l’absence de croissance des plantes font que le pâturage ne fournit plus assez de nutriments pour couvrir les besoins énergétiques et nutritifs des animaux. C’est pourquoi un passage à l’alimentation en stabulation est nécessaire</a:t>
            </a:r>
          </a:p>
        </p:txBody>
      </p:sp>
      <p:sp>
        <p:nvSpPr>
          <p:cNvPr name="Freeform 9" id="9"/>
          <p:cNvSpPr/>
          <p:nvPr/>
        </p:nvSpPr>
        <p:spPr>
          <a:xfrm flipH="false" flipV="false" rot="0">
            <a:off x="6429596" y="9450564"/>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1261717" y="1028700"/>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B</a:t>
            </a:r>
          </a:p>
        </p:txBody>
      </p:sp>
      <p:sp>
        <p:nvSpPr>
          <p:cNvPr name="TextBox 8" id="8"/>
          <p:cNvSpPr txBox="true"/>
          <p:nvPr/>
        </p:nvSpPr>
        <p:spPr>
          <a:xfrm rot="0">
            <a:off x="2151556" y="4198151"/>
            <a:ext cx="6396627" cy="4271772"/>
          </a:xfrm>
          <a:prstGeom prst="rect">
            <a:avLst/>
          </a:prstGeom>
        </p:spPr>
        <p:txBody>
          <a:bodyPr anchor="t" rtlCol="false" tIns="0" lIns="0" bIns="0" rIns="0">
            <a:spAutoFit/>
          </a:bodyPr>
          <a:lstStyle/>
          <a:p>
            <a:pPr algn="l">
              <a:lnSpc>
                <a:spcPts val="3429"/>
              </a:lnSpc>
            </a:pPr>
            <a:r>
              <a:rPr lang="en-US" sz="2700">
                <a:solidFill>
                  <a:srgbClr val="197C35"/>
                </a:solidFill>
                <a:latin typeface="Cerebri"/>
                <a:ea typeface="Cerebri"/>
                <a:cs typeface="Cerebri"/>
                <a:sym typeface="Cerebri"/>
              </a:rPr>
              <a:t>La réponse A est fausse, car les bovins peuvent en principe continuer à pâturer même par temps froid, tant qu’il y a suffisamment de fourrage disponible et que le sol n’est pas trop abîmé.</a:t>
            </a:r>
          </a:p>
          <a:p>
            <a:pPr algn="l">
              <a:lnSpc>
                <a:spcPts val="3429"/>
              </a:lnSpc>
            </a:pPr>
          </a:p>
          <a:p>
            <a:pPr algn="l">
              <a:lnSpc>
                <a:spcPts val="3429"/>
              </a:lnSpc>
            </a:pPr>
            <a:r>
              <a:rPr lang="en-US" sz="2700">
                <a:solidFill>
                  <a:srgbClr val="197C35"/>
                </a:solidFill>
                <a:latin typeface="Cerebri"/>
                <a:ea typeface="Cerebri"/>
                <a:cs typeface="Cerebri"/>
                <a:sym typeface="Cerebri"/>
              </a:rPr>
              <a:t>La réponse C n’est pas correcte non plus, car la production laitière dépend de l’offre de nourriture et non du mois du calendrier.</a:t>
            </a:r>
          </a:p>
        </p:txBody>
      </p:sp>
      <p:sp>
        <p:nvSpPr>
          <p:cNvPr name="Freeform 9" id="9"/>
          <p:cNvSpPr/>
          <p:nvPr/>
        </p:nvSpPr>
        <p:spPr>
          <a:xfrm flipH="false" flipV="false" rot="0">
            <a:off x="6429596" y="9616823"/>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028700" y="1978225"/>
            <a:ext cx="8230557" cy="8040055"/>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
              <a:stretch>
                <a:fillRect l="-15089" t="0" r="-15089" b="0"/>
              </a:stretch>
            </a:blipFill>
          </p:spPr>
        </p:sp>
      </p:grpSp>
      <p:sp>
        <p:nvSpPr>
          <p:cNvPr name="Freeform 6" id="6"/>
          <p:cNvSpPr/>
          <p:nvPr/>
        </p:nvSpPr>
        <p:spPr>
          <a:xfrm flipH="false" flipV="false" rot="0">
            <a:off x="571832" y="1308273"/>
            <a:ext cx="1461725" cy="1704996"/>
          </a:xfrm>
          <a:custGeom>
            <a:avLst/>
            <a:gdLst/>
            <a:ahLst/>
            <a:cxnLst/>
            <a:rect r="r" b="b" t="t" l="l"/>
            <a:pathLst>
              <a:path h="1704996" w="1461725">
                <a:moveTo>
                  <a:pt x="0" y="0"/>
                </a:moveTo>
                <a:lnTo>
                  <a:pt x="1461724" y="0"/>
                </a:lnTo>
                <a:lnTo>
                  <a:pt x="1461724" y="1704996"/>
                </a:lnTo>
                <a:lnTo>
                  <a:pt x="0" y="1704996"/>
                </a:lnTo>
                <a:lnTo>
                  <a:pt x="0" y="0"/>
                </a:lnTo>
                <a:close/>
              </a:path>
            </a:pathLst>
          </a:custGeom>
          <a:blipFill>
            <a:blip r:embed="rId3"/>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DAG3DrWgklg</dc:identifier>
  <dcterms:modified xsi:type="dcterms:W3CDTF">2011-08-01T06:04:30Z</dcterms:modified>
  <cp:revision>1</cp:revision>
  <dc:title>Quiz11</dc:title>
</cp:coreProperties>
</file>