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10287000" cy="12852400"/>
  <p:notesSz cx="6858000" cy="9144000"/>
  <p:embeddedFontLst>
    <p:embeddedFont>
      <p:font typeface="Aloja" panose="020B0604020202020204" charset="0"/>
      <p:regular r:id="rId11"/>
    </p:embeddedFont>
    <p:embeddedFont>
      <p:font typeface="Cerebri" panose="020B0604020202020204" charset="0"/>
      <p:regular r:id="rId12"/>
    </p:embeddedFont>
    <p:embeddedFont>
      <p:font typeface="Cerebri Bold" panose="020B0604020202020204" charset="0"/>
      <p:regular r:id="rId1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9" d="100"/>
          <a:sy n="49" d="100"/>
        </p:scale>
        <p:origin x="2684" y="6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10/29/2025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10/29/2025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10/29/2025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‹Nr.›</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9E265"/>
        </a:solidFill>
        <a:effectLst/>
      </p:bgPr>
    </p:bg>
    <p:spTree>
      <p:nvGrpSpPr>
        <p:cNvPr id="1" name=""/>
        <p:cNvGrpSpPr/>
        <p:nvPr/>
      </p:nvGrpSpPr>
      <p:grpSpPr>
        <a:xfrm>
          <a:off x="0" y="0"/>
          <a:ext cx="0" cy="0"/>
          <a:chOff x="0" y="0"/>
          <a:chExt cx="0" cy="0"/>
        </a:xfrm>
      </p:grpSpPr>
      <p:grpSp>
        <p:nvGrpSpPr>
          <p:cNvPr id="2" name="Group 2"/>
          <p:cNvGrpSpPr/>
          <p:nvPr/>
        </p:nvGrpSpPr>
        <p:grpSpPr>
          <a:xfrm>
            <a:off x="160270" y="8006456"/>
            <a:ext cx="9966461" cy="3120790"/>
            <a:chOff x="0" y="0"/>
            <a:chExt cx="4476601" cy="1401755"/>
          </a:xfrm>
        </p:grpSpPr>
        <p:sp>
          <p:nvSpPr>
            <p:cNvPr id="3" name="Freeform 3"/>
            <p:cNvSpPr/>
            <p:nvPr/>
          </p:nvSpPr>
          <p:spPr>
            <a:xfrm>
              <a:off x="0" y="0"/>
              <a:ext cx="4476602" cy="1401755"/>
            </a:xfrm>
            <a:custGeom>
              <a:avLst/>
              <a:gdLst/>
              <a:ahLst/>
              <a:cxnLst/>
              <a:rect l="l" t="t" r="r" b="b"/>
              <a:pathLst>
                <a:path w="4476602" h="1401755">
                  <a:moveTo>
                    <a:pt x="0" y="0"/>
                  </a:moveTo>
                  <a:lnTo>
                    <a:pt x="4476602" y="0"/>
                  </a:lnTo>
                  <a:lnTo>
                    <a:pt x="4476602" y="1401755"/>
                  </a:lnTo>
                  <a:lnTo>
                    <a:pt x="0" y="1401755"/>
                  </a:lnTo>
                  <a:close/>
                </a:path>
              </a:pathLst>
            </a:custGeom>
            <a:solidFill>
              <a:srgbClr val="C9E265"/>
            </a:solidFill>
          </p:spPr>
          <p:txBody>
            <a:bodyPr/>
            <a:lstStyle/>
            <a:p>
              <a:endParaRPr lang="de-DE"/>
            </a:p>
          </p:txBody>
        </p:sp>
      </p:grpSp>
      <p:grpSp>
        <p:nvGrpSpPr>
          <p:cNvPr id="4" name="Group 4"/>
          <p:cNvGrpSpPr>
            <a:grpSpLocks noChangeAspect="1"/>
          </p:cNvGrpSpPr>
          <p:nvPr/>
        </p:nvGrpSpPr>
        <p:grpSpPr>
          <a:xfrm>
            <a:off x="1252365" y="3060990"/>
            <a:ext cx="7782270" cy="7602144"/>
            <a:chOff x="0" y="0"/>
            <a:chExt cx="4828540" cy="4716780"/>
          </a:xfrm>
        </p:grpSpPr>
        <p:sp>
          <p:nvSpPr>
            <p:cNvPr id="5" name="Freeform 5"/>
            <p:cNvSpPr/>
            <p:nvPr/>
          </p:nvSpPr>
          <p:spPr>
            <a:xfrm>
              <a:off x="0" y="-7620"/>
              <a:ext cx="4833620" cy="4726940"/>
            </a:xfrm>
            <a:custGeom>
              <a:avLst/>
              <a:gdLst/>
              <a:ahLst/>
              <a:cxnLst/>
              <a:rect l="l" t="t" r="r" b="b"/>
              <a:pathLst>
                <a:path w="4833620" h="472694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solidFill>
              <a:srgbClr val="FCFCFC"/>
            </a:solidFill>
            <a:ln w="12700">
              <a:solidFill>
                <a:srgbClr val="000000"/>
              </a:solidFill>
            </a:ln>
          </p:spPr>
          <p:txBody>
            <a:bodyPr/>
            <a:lstStyle/>
            <a:p>
              <a:endParaRPr lang="de-DE"/>
            </a:p>
          </p:txBody>
        </p:sp>
      </p:grpSp>
      <p:sp>
        <p:nvSpPr>
          <p:cNvPr id="6" name="TextBox 6"/>
          <p:cNvSpPr txBox="1"/>
          <p:nvPr/>
        </p:nvSpPr>
        <p:spPr>
          <a:xfrm>
            <a:off x="1816819" y="5570695"/>
            <a:ext cx="6653361" cy="2325508"/>
          </a:xfrm>
          <a:prstGeom prst="rect">
            <a:avLst/>
          </a:prstGeom>
        </p:spPr>
        <p:txBody>
          <a:bodyPr lIns="0" tIns="0" rIns="0" bIns="0" rtlCol="0" anchor="t">
            <a:spAutoFit/>
          </a:bodyPr>
          <a:lstStyle/>
          <a:p>
            <a:pPr algn="ctr">
              <a:lnSpc>
                <a:spcPts val="6122"/>
              </a:lnSpc>
            </a:pPr>
            <a:r>
              <a:rPr lang="en-US" sz="5102" b="1">
                <a:solidFill>
                  <a:srgbClr val="197C35"/>
                </a:solidFill>
                <a:latin typeface="Cerebri Bold"/>
                <a:ea typeface="Cerebri Bold"/>
                <a:cs typeface="Cerebri Bold"/>
                <a:sym typeface="Cerebri Bold"/>
              </a:rPr>
              <a:t>Warum ist Oktober oft ideal für die Saat von Wintergetreide?</a:t>
            </a:r>
          </a:p>
        </p:txBody>
      </p:sp>
      <p:sp>
        <p:nvSpPr>
          <p:cNvPr id="7" name="Freeform 7"/>
          <p:cNvSpPr/>
          <p:nvPr/>
        </p:nvSpPr>
        <p:spPr>
          <a:xfrm>
            <a:off x="6389522" y="9566851"/>
            <a:ext cx="2740562" cy="1250381"/>
          </a:xfrm>
          <a:custGeom>
            <a:avLst/>
            <a:gdLst/>
            <a:ahLst/>
            <a:cxnLst/>
            <a:rect l="l" t="t" r="r" b="b"/>
            <a:pathLst>
              <a:path w="2740562" h="1250381">
                <a:moveTo>
                  <a:pt x="0" y="0"/>
                </a:moveTo>
                <a:lnTo>
                  <a:pt x="2740562" y="0"/>
                </a:lnTo>
                <a:lnTo>
                  <a:pt x="2740562" y="1250382"/>
                </a:lnTo>
                <a:lnTo>
                  <a:pt x="0" y="125038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de-DE"/>
          </a:p>
        </p:txBody>
      </p:sp>
      <p:sp>
        <p:nvSpPr>
          <p:cNvPr id="8" name="Freeform 8"/>
          <p:cNvSpPr/>
          <p:nvPr/>
        </p:nvSpPr>
        <p:spPr>
          <a:xfrm>
            <a:off x="857292" y="1888865"/>
            <a:ext cx="1724224" cy="2011182"/>
          </a:xfrm>
          <a:custGeom>
            <a:avLst/>
            <a:gdLst/>
            <a:ahLst/>
            <a:cxnLst/>
            <a:rect l="l" t="t" r="r" b="b"/>
            <a:pathLst>
              <a:path w="1724224" h="2011182">
                <a:moveTo>
                  <a:pt x="0" y="0"/>
                </a:moveTo>
                <a:lnTo>
                  <a:pt x="1724224" y="0"/>
                </a:lnTo>
                <a:lnTo>
                  <a:pt x="1724224" y="2011182"/>
                </a:lnTo>
                <a:lnTo>
                  <a:pt x="0" y="2011182"/>
                </a:lnTo>
                <a:lnTo>
                  <a:pt x="0" y="0"/>
                </a:lnTo>
                <a:close/>
              </a:path>
            </a:pathLst>
          </a:custGeom>
          <a:blipFill>
            <a:blip r:embed="rId4"/>
            <a:stretch>
              <a:fillRect/>
            </a:stretch>
          </a:blipFill>
        </p:spPr>
        <p:txBody>
          <a:bodyPr/>
          <a:lstStyle/>
          <a:p>
            <a:endParaRPr lang="de-DE"/>
          </a:p>
        </p:txBody>
      </p:sp>
      <p:sp>
        <p:nvSpPr>
          <p:cNvPr id="9" name="TextBox 9"/>
          <p:cNvSpPr txBox="1"/>
          <p:nvPr/>
        </p:nvSpPr>
        <p:spPr>
          <a:xfrm>
            <a:off x="3207782" y="1346412"/>
            <a:ext cx="4217217" cy="1548044"/>
          </a:xfrm>
          <a:prstGeom prst="rect">
            <a:avLst/>
          </a:prstGeom>
        </p:spPr>
        <p:txBody>
          <a:bodyPr lIns="0" tIns="0" rIns="0" bIns="0" rtlCol="0" anchor="t">
            <a:spAutoFit/>
          </a:bodyPr>
          <a:lstStyle/>
          <a:p>
            <a:pPr algn="ctr">
              <a:lnSpc>
                <a:spcPts val="11347"/>
              </a:lnSpc>
              <a:spcBef>
                <a:spcPct val="0"/>
              </a:spcBef>
            </a:pPr>
            <a:r>
              <a:rPr lang="en-US" sz="8105">
                <a:solidFill>
                  <a:srgbClr val="197C35"/>
                </a:solidFill>
                <a:latin typeface="Aloja"/>
                <a:ea typeface="Aloja"/>
                <a:cs typeface="Aloja"/>
                <a:sym typeface="Aloja"/>
              </a:rPr>
              <a:t>AgriQuiz</a:t>
            </a:r>
          </a:p>
        </p:txBody>
      </p:sp>
      <p:sp>
        <p:nvSpPr>
          <p:cNvPr id="10" name="TextBox 10"/>
          <p:cNvSpPr txBox="1"/>
          <p:nvPr/>
        </p:nvSpPr>
        <p:spPr>
          <a:xfrm>
            <a:off x="2721459" y="3296940"/>
            <a:ext cx="4844082" cy="404952"/>
          </a:xfrm>
          <a:prstGeom prst="rect">
            <a:avLst/>
          </a:prstGeom>
        </p:spPr>
        <p:txBody>
          <a:bodyPr lIns="0" tIns="0" rIns="0" bIns="0" rtlCol="0" anchor="t">
            <a:spAutoFit/>
          </a:bodyPr>
          <a:lstStyle/>
          <a:p>
            <a:pPr algn="ctr">
              <a:lnSpc>
                <a:spcPts val="3210"/>
              </a:lnSpc>
              <a:spcBef>
                <a:spcPct val="0"/>
              </a:spcBef>
            </a:pPr>
            <a:r>
              <a:rPr lang="en-US" sz="2292">
                <a:solidFill>
                  <a:srgbClr val="197C35"/>
                </a:solidFill>
                <a:latin typeface="Cerebri"/>
                <a:ea typeface="Cerebri"/>
                <a:cs typeface="Cerebri"/>
                <a:sym typeface="Cerebri"/>
              </a:rPr>
              <a:t>für OberstufenschülerInnen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9E265"/>
        </a:solidFill>
        <a:effectLst/>
      </p:bgPr>
    </p:bg>
    <p:spTree>
      <p:nvGrpSpPr>
        <p:cNvPr id="1" name=""/>
        <p:cNvGrpSpPr/>
        <p:nvPr/>
      </p:nvGrpSpPr>
      <p:grpSpPr>
        <a:xfrm>
          <a:off x="0" y="0"/>
          <a:ext cx="0" cy="0"/>
          <a:chOff x="0" y="0"/>
          <a:chExt cx="0" cy="0"/>
        </a:xfrm>
      </p:grpSpPr>
      <p:grpSp>
        <p:nvGrpSpPr>
          <p:cNvPr id="2" name="Group 2"/>
          <p:cNvGrpSpPr/>
          <p:nvPr/>
        </p:nvGrpSpPr>
        <p:grpSpPr>
          <a:xfrm>
            <a:off x="160270" y="8125519"/>
            <a:ext cx="9966461" cy="3120790"/>
            <a:chOff x="0" y="0"/>
            <a:chExt cx="4476601" cy="1401755"/>
          </a:xfrm>
        </p:grpSpPr>
        <p:sp>
          <p:nvSpPr>
            <p:cNvPr id="3" name="Freeform 3"/>
            <p:cNvSpPr/>
            <p:nvPr/>
          </p:nvSpPr>
          <p:spPr>
            <a:xfrm>
              <a:off x="0" y="0"/>
              <a:ext cx="4476602" cy="1401755"/>
            </a:xfrm>
            <a:custGeom>
              <a:avLst/>
              <a:gdLst/>
              <a:ahLst/>
              <a:cxnLst/>
              <a:rect l="l" t="t" r="r" b="b"/>
              <a:pathLst>
                <a:path w="4476602" h="1401755">
                  <a:moveTo>
                    <a:pt x="0" y="0"/>
                  </a:moveTo>
                  <a:lnTo>
                    <a:pt x="4476602" y="0"/>
                  </a:lnTo>
                  <a:lnTo>
                    <a:pt x="4476602" y="1401755"/>
                  </a:lnTo>
                  <a:lnTo>
                    <a:pt x="0" y="1401755"/>
                  </a:lnTo>
                  <a:close/>
                </a:path>
              </a:pathLst>
            </a:custGeom>
            <a:solidFill>
              <a:srgbClr val="C9E265"/>
            </a:solidFill>
          </p:spPr>
          <p:txBody>
            <a:bodyPr/>
            <a:lstStyle/>
            <a:p>
              <a:endParaRPr lang="de-DE"/>
            </a:p>
          </p:txBody>
        </p:sp>
      </p:grpSp>
      <p:grpSp>
        <p:nvGrpSpPr>
          <p:cNvPr id="4" name="Group 4"/>
          <p:cNvGrpSpPr>
            <a:grpSpLocks noChangeAspect="1"/>
          </p:cNvGrpSpPr>
          <p:nvPr/>
        </p:nvGrpSpPr>
        <p:grpSpPr>
          <a:xfrm>
            <a:off x="1252365" y="3180052"/>
            <a:ext cx="7782270" cy="7602144"/>
            <a:chOff x="0" y="0"/>
            <a:chExt cx="4828540" cy="4716780"/>
          </a:xfrm>
        </p:grpSpPr>
        <p:sp>
          <p:nvSpPr>
            <p:cNvPr id="5" name="Freeform 5"/>
            <p:cNvSpPr/>
            <p:nvPr/>
          </p:nvSpPr>
          <p:spPr>
            <a:xfrm>
              <a:off x="0" y="-7620"/>
              <a:ext cx="4833620" cy="4726940"/>
            </a:xfrm>
            <a:custGeom>
              <a:avLst/>
              <a:gdLst/>
              <a:ahLst/>
              <a:cxnLst/>
              <a:rect l="l" t="t" r="r" b="b"/>
              <a:pathLst>
                <a:path w="4833620" h="472694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solidFill>
              <a:srgbClr val="FCFCFC"/>
            </a:solidFill>
            <a:ln w="12700">
              <a:solidFill>
                <a:srgbClr val="000000"/>
              </a:solidFill>
            </a:ln>
          </p:spPr>
          <p:txBody>
            <a:bodyPr/>
            <a:lstStyle/>
            <a:p>
              <a:endParaRPr lang="de-DE"/>
            </a:p>
          </p:txBody>
        </p:sp>
      </p:grpSp>
      <p:sp>
        <p:nvSpPr>
          <p:cNvPr id="6" name="TextBox 6"/>
          <p:cNvSpPr txBox="1"/>
          <p:nvPr/>
        </p:nvSpPr>
        <p:spPr>
          <a:xfrm>
            <a:off x="1859877" y="5435457"/>
            <a:ext cx="6567245" cy="3100677"/>
          </a:xfrm>
          <a:prstGeom prst="rect">
            <a:avLst/>
          </a:prstGeom>
        </p:spPr>
        <p:txBody>
          <a:bodyPr lIns="0" tIns="0" rIns="0" bIns="0" rtlCol="0" anchor="t">
            <a:spAutoFit/>
          </a:bodyPr>
          <a:lstStyle/>
          <a:p>
            <a:pPr algn="ctr">
              <a:lnSpc>
                <a:spcPts val="6122"/>
              </a:lnSpc>
            </a:pPr>
            <a:r>
              <a:rPr lang="en-US" sz="5102" b="1">
                <a:solidFill>
                  <a:srgbClr val="197C35"/>
                </a:solidFill>
                <a:latin typeface="Cerebri Bold"/>
                <a:ea typeface="Cerebri Bold"/>
                <a:cs typeface="Cerebri Bold"/>
                <a:sym typeface="Cerebri Bold"/>
              </a:rPr>
              <a:t>Pourquoi octobre est-il souvent idéal pour semer des céréales d’hiver ?</a:t>
            </a:r>
          </a:p>
        </p:txBody>
      </p:sp>
      <p:sp>
        <p:nvSpPr>
          <p:cNvPr id="7" name="Freeform 7"/>
          <p:cNvSpPr/>
          <p:nvPr/>
        </p:nvSpPr>
        <p:spPr>
          <a:xfrm>
            <a:off x="6389522" y="9685914"/>
            <a:ext cx="2740562" cy="1250381"/>
          </a:xfrm>
          <a:custGeom>
            <a:avLst/>
            <a:gdLst/>
            <a:ahLst/>
            <a:cxnLst/>
            <a:rect l="l" t="t" r="r" b="b"/>
            <a:pathLst>
              <a:path w="2740562" h="1250381">
                <a:moveTo>
                  <a:pt x="0" y="0"/>
                </a:moveTo>
                <a:lnTo>
                  <a:pt x="2740562" y="0"/>
                </a:lnTo>
                <a:lnTo>
                  <a:pt x="2740562" y="1250381"/>
                </a:lnTo>
                <a:lnTo>
                  <a:pt x="0" y="125038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de-DE"/>
          </a:p>
        </p:txBody>
      </p:sp>
      <p:sp>
        <p:nvSpPr>
          <p:cNvPr id="8" name="Freeform 8"/>
          <p:cNvSpPr/>
          <p:nvPr/>
        </p:nvSpPr>
        <p:spPr>
          <a:xfrm>
            <a:off x="997766" y="1997930"/>
            <a:ext cx="1724224" cy="2011182"/>
          </a:xfrm>
          <a:custGeom>
            <a:avLst/>
            <a:gdLst/>
            <a:ahLst/>
            <a:cxnLst/>
            <a:rect l="l" t="t" r="r" b="b"/>
            <a:pathLst>
              <a:path w="1724224" h="2011182">
                <a:moveTo>
                  <a:pt x="0" y="0"/>
                </a:moveTo>
                <a:lnTo>
                  <a:pt x="1724223" y="0"/>
                </a:lnTo>
                <a:lnTo>
                  <a:pt x="1724223" y="2011182"/>
                </a:lnTo>
                <a:lnTo>
                  <a:pt x="0" y="2011182"/>
                </a:lnTo>
                <a:lnTo>
                  <a:pt x="0" y="0"/>
                </a:lnTo>
                <a:close/>
              </a:path>
            </a:pathLst>
          </a:custGeom>
          <a:blipFill>
            <a:blip r:embed="rId4"/>
            <a:stretch>
              <a:fillRect/>
            </a:stretch>
          </a:blipFill>
        </p:spPr>
        <p:txBody>
          <a:bodyPr/>
          <a:lstStyle/>
          <a:p>
            <a:endParaRPr lang="de-DE"/>
          </a:p>
        </p:txBody>
      </p:sp>
      <p:sp>
        <p:nvSpPr>
          <p:cNvPr id="9" name="TextBox 9"/>
          <p:cNvSpPr txBox="1"/>
          <p:nvPr/>
        </p:nvSpPr>
        <p:spPr>
          <a:xfrm>
            <a:off x="3087510" y="1455477"/>
            <a:ext cx="4217217" cy="1548044"/>
          </a:xfrm>
          <a:prstGeom prst="rect">
            <a:avLst/>
          </a:prstGeom>
        </p:spPr>
        <p:txBody>
          <a:bodyPr lIns="0" tIns="0" rIns="0" bIns="0" rtlCol="0" anchor="t">
            <a:spAutoFit/>
          </a:bodyPr>
          <a:lstStyle/>
          <a:p>
            <a:pPr algn="ctr">
              <a:lnSpc>
                <a:spcPts val="11347"/>
              </a:lnSpc>
              <a:spcBef>
                <a:spcPct val="0"/>
              </a:spcBef>
            </a:pPr>
            <a:r>
              <a:rPr lang="en-US" sz="8105">
                <a:solidFill>
                  <a:srgbClr val="197C35"/>
                </a:solidFill>
                <a:latin typeface="Aloja"/>
                <a:ea typeface="Aloja"/>
                <a:cs typeface="Aloja"/>
                <a:sym typeface="Aloja"/>
              </a:rPr>
              <a:t>AgriQuiz</a:t>
            </a:r>
          </a:p>
        </p:txBody>
      </p:sp>
      <p:sp>
        <p:nvSpPr>
          <p:cNvPr id="10" name="TextBox 10"/>
          <p:cNvSpPr txBox="1"/>
          <p:nvPr/>
        </p:nvSpPr>
        <p:spPr>
          <a:xfrm>
            <a:off x="2774078" y="3376032"/>
            <a:ext cx="4844082" cy="404952"/>
          </a:xfrm>
          <a:prstGeom prst="rect">
            <a:avLst/>
          </a:prstGeom>
        </p:spPr>
        <p:txBody>
          <a:bodyPr lIns="0" tIns="0" rIns="0" bIns="0" rtlCol="0" anchor="t">
            <a:spAutoFit/>
          </a:bodyPr>
          <a:lstStyle/>
          <a:p>
            <a:pPr algn="ctr">
              <a:lnSpc>
                <a:spcPts val="3210"/>
              </a:lnSpc>
              <a:spcBef>
                <a:spcPct val="0"/>
              </a:spcBef>
            </a:pPr>
            <a:r>
              <a:rPr lang="en-US" sz="2292">
                <a:solidFill>
                  <a:srgbClr val="197C35"/>
                </a:solidFill>
                <a:latin typeface="Cerebri"/>
                <a:ea typeface="Cerebri"/>
                <a:cs typeface="Cerebri"/>
                <a:sym typeface="Cerebri"/>
              </a:rPr>
              <a:t>pour les élèves du secondaire I</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9E265"/>
        </a:solidFill>
        <a:effectLst/>
      </p:bgPr>
    </p:bg>
    <p:spTree>
      <p:nvGrpSpPr>
        <p:cNvPr id="1" name=""/>
        <p:cNvGrpSpPr/>
        <p:nvPr/>
      </p:nvGrpSpPr>
      <p:grpSpPr>
        <a:xfrm>
          <a:off x="0" y="0"/>
          <a:ext cx="0" cy="0"/>
          <a:chOff x="0" y="0"/>
          <a:chExt cx="0" cy="0"/>
        </a:xfrm>
      </p:grpSpPr>
      <p:grpSp>
        <p:nvGrpSpPr>
          <p:cNvPr id="2" name="Group 2"/>
          <p:cNvGrpSpPr/>
          <p:nvPr/>
        </p:nvGrpSpPr>
        <p:grpSpPr>
          <a:xfrm>
            <a:off x="0" y="7520000"/>
            <a:ext cx="10287000" cy="3221160"/>
            <a:chOff x="0" y="0"/>
            <a:chExt cx="4476601" cy="1401755"/>
          </a:xfrm>
        </p:grpSpPr>
        <p:sp>
          <p:nvSpPr>
            <p:cNvPr id="3" name="Freeform 3"/>
            <p:cNvSpPr/>
            <p:nvPr/>
          </p:nvSpPr>
          <p:spPr>
            <a:xfrm>
              <a:off x="0" y="0"/>
              <a:ext cx="4476602" cy="1401755"/>
            </a:xfrm>
            <a:custGeom>
              <a:avLst/>
              <a:gdLst/>
              <a:ahLst/>
              <a:cxnLst/>
              <a:rect l="l" t="t" r="r" b="b"/>
              <a:pathLst>
                <a:path w="4476602" h="1401755">
                  <a:moveTo>
                    <a:pt x="0" y="0"/>
                  </a:moveTo>
                  <a:lnTo>
                    <a:pt x="4476602" y="0"/>
                  </a:lnTo>
                  <a:lnTo>
                    <a:pt x="4476602" y="1401755"/>
                  </a:lnTo>
                  <a:lnTo>
                    <a:pt x="0" y="1401755"/>
                  </a:lnTo>
                  <a:close/>
                </a:path>
              </a:pathLst>
            </a:custGeom>
            <a:solidFill>
              <a:srgbClr val="C9E265"/>
            </a:solidFill>
          </p:spPr>
          <p:txBody>
            <a:bodyPr/>
            <a:lstStyle/>
            <a:p>
              <a:endParaRPr lang="de-DE"/>
            </a:p>
          </p:txBody>
        </p:sp>
      </p:grpSp>
      <p:grpSp>
        <p:nvGrpSpPr>
          <p:cNvPr id="4" name="Group 4"/>
          <p:cNvGrpSpPr>
            <a:grpSpLocks noChangeAspect="1"/>
          </p:cNvGrpSpPr>
          <p:nvPr/>
        </p:nvGrpSpPr>
        <p:grpSpPr>
          <a:xfrm>
            <a:off x="1225738" y="2243479"/>
            <a:ext cx="8032562" cy="7846643"/>
            <a:chOff x="0" y="0"/>
            <a:chExt cx="4828540" cy="4716780"/>
          </a:xfrm>
        </p:grpSpPr>
        <p:sp>
          <p:nvSpPr>
            <p:cNvPr id="5" name="Freeform 5"/>
            <p:cNvSpPr/>
            <p:nvPr/>
          </p:nvSpPr>
          <p:spPr>
            <a:xfrm>
              <a:off x="0" y="-7620"/>
              <a:ext cx="4833620" cy="4726940"/>
            </a:xfrm>
            <a:custGeom>
              <a:avLst/>
              <a:gdLst/>
              <a:ahLst/>
              <a:cxnLst/>
              <a:rect l="l" t="t" r="r" b="b"/>
              <a:pathLst>
                <a:path w="4833620" h="472694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solidFill>
              <a:srgbClr val="FCFCFC"/>
            </a:solidFill>
            <a:ln w="12700">
              <a:solidFill>
                <a:srgbClr val="000000"/>
              </a:solidFill>
            </a:ln>
          </p:spPr>
          <p:txBody>
            <a:bodyPr/>
            <a:lstStyle/>
            <a:p>
              <a:endParaRPr lang="de-DE"/>
            </a:p>
          </p:txBody>
        </p:sp>
      </p:grpSp>
      <p:sp>
        <p:nvSpPr>
          <p:cNvPr id="6" name="TextBox 6"/>
          <p:cNvSpPr txBox="1"/>
          <p:nvPr/>
        </p:nvSpPr>
        <p:spPr>
          <a:xfrm rot="77028">
            <a:off x="2237682" y="3882053"/>
            <a:ext cx="560809" cy="1150835"/>
          </a:xfrm>
          <a:prstGeom prst="rect">
            <a:avLst/>
          </a:prstGeom>
        </p:spPr>
        <p:txBody>
          <a:bodyPr lIns="0" tIns="0" rIns="0" bIns="0" rtlCol="0" anchor="t">
            <a:spAutoFit/>
          </a:bodyPr>
          <a:lstStyle/>
          <a:p>
            <a:pPr algn="l">
              <a:lnSpc>
                <a:spcPts val="8493"/>
              </a:lnSpc>
            </a:pPr>
            <a:r>
              <a:rPr lang="en-US" sz="6066">
                <a:solidFill>
                  <a:srgbClr val="197C35"/>
                </a:solidFill>
                <a:latin typeface="Aloja"/>
                <a:ea typeface="Aloja"/>
                <a:cs typeface="Aloja"/>
                <a:sym typeface="Aloja"/>
              </a:rPr>
              <a:t>A </a:t>
            </a:r>
          </a:p>
        </p:txBody>
      </p:sp>
      <p:sp>
        <p:nvSpPr>
          <p:cNvPr id="7" name="TextBox 7"/>
          <p:cNvSpPr txBox="1"/>
          <p:nvPr/>
        </p:nvSpPr>
        <p:spPr>
          <a:xfrm rot="77028">
            <a:off x="2237682" y="5428955"/>
            <a:ext cx="560809" cy="1150835"/>
          </a:xfrm>
          <a:prstGeom prst="rect">
            <a:avLst/>
          </a:prstGeom>
        </p:spPr>
        <p:txBody>
          <a:bodyPr lIns="0" tIns="0" rIns="0" bIns="0" rtlCol="0" anchor="t">
            <a:spAutoFit/>
          </a:bodyPr>
          <a:lstStyle/>
          <a:p>
            <a:pPr algn="l">
              <a:lnSpc>
                <a:spcPts val="8493"/>
              </a:lnSpc>
            </a:pPr>
            <a:r>
              <a:rPr lang="en-US" sz="6066">
                <a:solidFill>
                  <a:srgbClr val="197C35"/>
                </a:solidFill>
                <a:latin typeface="Aloja"/>
                <a:ea typeface="Aloja"/>
                <a:cs typeface="Aloja"/>
                <a:sym typeface="Aloja"/>
              </a:rPr>
              <a:t>B</a:t>
            </a:r>
          </a:p>
        </p:txBody>
      </p:sp>
      <p:sp>
        <p:nvSpPr>
          <p:cNvPr id="8" name="TextBox 8"/>
          <p:cNvSpPr txBox="1"/>
          <p:nvPr/>
        </p:nvSpPr>
        <p:spPr>
          <a:xfrm rot="77028">
            <a:off x="2237682" y="7077439"/>
            <a:ext cx="560809" cy="1150835"/>
          </a:xfrm>
          <a:prstGeom prst="rect">
            <a:avLst/>
          </a:prstGeom>
        </p:spPr>
        <p:txBody>
          <a:bodyPr lIns="0" tIns="0" rIns="0" bIns="0" rtlCol="0" anchor="t">
            <a:spAutoFit/>
          </a:bodyPr>
          <a:lstStyle/>
          <a:p>
            <a:pPr algn="l">
              <a:lnSpc>
                <a:spcPts val="8493"/>
              </a:lnSpc>
            </a:pPr>
            <a:r>
              <a:rPr lang="en-US" sz="6066">
                <a:solidFill>
                  <a:srgbClr val="197C35"/>
                </a:solidFill>
                <a:latin typeface="Aloja"/>
                <a:ea typeface="Aloja"/>
                <a:cs typeface="Aloja"/>
                <a:sym typeface="Aloja"/>
              </a:rPr>
              <a:t>C</a:t>
            </a:r>
          </a:p>
        </p:txBody>
      </p:sp>
      <p:sp>
        <p:nvSpPr>
          <p:cNvPr id="9" name="TextBox 9"/>
          <p:cNvSpPr txBox="1"/>
          <p:nvPr/>
        </p:nvSpPr>
        <p:spPr>
          <a:xfrm>
            <a:off x="3063366" y="4133033"/>
            <a:ext cx="5790650" cy="847725"/>
          </a:xfrm>
          <a:prstGeom prst="rect">
            <a:avLst/>
          </a:prstGeom>
        </p:spPr>
        <p:txBody>
          <a:bodyPr lIns="0" tIns="0" rIns="0" bIns="0" rtlCol="0" anchor="t">
            <a:spAutoFit/>
          </a:bodyPr>
          <a:lstStyle/>
          <a:p>
            <a:pPr algn="l">
              <a:lnSpc>
                <a:spcPts val="3300"/>
              </a:lnSpc>
            </a:pPr>
            <a:r>
              <a:rPr lang="en-US" sz="3000">
                <a:solidFill>
                  <a:srgbClr val="197C35"/>
                </a:solidFill>
                <a:latin typeface="Cerebri"/>
                <a:ea typeface="Cerebri"/>
                <a:cs typeface="Cerebri"/>
                <a:sym typeface="Cerebri"/>
              </a:rPr>
              <a:t>Weil es dann die beste Keimtemperatur hat</a:t>
            </a:r>
          </a:p>
        </p:txBody>
      </p:sp>
      <p:sp>
        <p:nvSpPr>
          <p:cNvPr id="10" name="TextBox 10"/>
          <p:cNvSpPr txBox="1"/>
          <p:nvPr/>
        </p:nvSpPr>
        <p:spPr>
          <a:xfrm>
            <a:off x="3063366" y="5679934"/>
            <a:ext cx="5258550" cy="847725"/>
          </a:xfrm>
          <a:prstGeom prst="rect">
            <a:avLst/>
          </a:prstGeom>
        </p:spPr>
        <p:txBody>
          <a:bodyPr lIns="0" tIns="0" rIns="0" bIns="0" rtlCol="0" anchor="t">
            <a:spAutoFit/>
          </a:bodyPr>
          <a:lstStyle/>
          <a:p>
            <a:pPr algn="l">
              <a:lnSpc>
                <a:spcPts val="3300"/>
              </a:lnSpc>
            </a:pPr>
            <a:r>
              <a:rPr lang="en-US" sz="3000">
                <a:solidFill>
                  <a:srgbClr val="197C35"/>
                </a:solidFill>
                <a:latin typeface="Cerebri"/>
                <a:ea typeface="Cerebri"/>
                <a:cs typeface="Cerebri"/>
                <a:sym typeface="Cerebri"/>
              </a:rPr>
              <a:t>Weil der Wassergehalt im Boden optimal ist</a:t>
            </a:r>
          </a:p>
        </p:txBody>
      </p:sp>
      <p:sp>
        <p:nvSpPr>
          <p:cNvPr id="11" name="TextBox 11"/>
          <p:cNvSpPr txBox="1"/>
          <p:nvPr/>
        </p:nvSpPr>
        <p:spPr>
          <a:xfrm>
            <a:off x="3063366" y="7328419"/>
            <a:ext cx="4998775" cy="1266825"/>
          </a:xfrm>
          <a:prstGeom prst="rect">
            <a:avLst/>
          </a:prstGeom>
        </p:spPr>
        <p:txBody>
          <a:bodyPr lIns="0" tIns="0" rIns="0" bIns="0" rtlCol="0" anchor="t">
            <a:spAutoFit/>
          </a:bodyPr>
          <a:lstStyle/>
          <a:p>
            <a:pPr algn="l">
              <a:lnSpc>
                <a:spcPts val="3300"/>
              </a:lnSpc>
            </a:pPr>
            <a:r>
              <a:rPr lang="en-US" sz="3000">
                <a:solidFill>
                  <a:srgbClr val="197C35"/>
                </a:solidFill>
                <a:latin typeface="Cerebri"/>
                <a:ea typeface="Cerebri"/>
                <a:cs typeface="Cerebri"/>
                <a:sym typeface="Cerebri"/>
              </a:rPr>
              <a:t>Weil Tageslicht und Bodentemperatur ausgewogen sind</a:t>
            </a:r>
          </a:p>
        </p:txBody>
      </p:sp>
      <p:sp>
        <p:nvSpPr>
          <p:cNvPr id="12" name="Freeform 12"/>
          <p:cNvSpPr/>
          <p:nvPr/>
        </p:nvSpPr>
        <p:spPr>
          <a:xfrm>
            <a:off x="735847" y="1659239"/>
            <a:ext cx="1779678" cy="2075865"/>
          </a:xfrm>
          <a:custGeom>
            <a:avLst/>
            <a:gdLst/>
            <a:ahLst/>
            <a:cxnLst/>
            <a:rect l="l" t="t" r="r" b="b"/>
            <a:pathLst>
              <a:path w="1779678" h="2075865">
                <a:moveTo>
                  <a:pt x="0" y="0"/>
                </a:moveTo>
                <a:lnTo>
                  <a:pt x="1779678" y="0"/>
                </a:lnTo>
                <a:lnTo>
                  <a:pt x="1779678" y="2075865"/>
                </a:lnTo>
                <a:lnTo>
                  <a:pt x="0" y="2075865"/>
                </a:lnTo>
                <a:lnTo>
                  <a:pt x="0" y="0"/>
                </a:lnTo>
                <a:close/>
              </a:path>
            </a:pathLst>
          </a:custGeom>
          <a:blipFill>
            <a:blip r:embed="rId2"/>
            <a:stretch>
              <a:fillRect/>
            </a:stretch>
          </a:blipFill>
        </p:spPr>
        <p:txBody>
          <a:bodyPr/>
          <a:lstStyle/>
          <a:p>
            <a:endParaRPr lang="de-DE"/>
          </a:p>
        </p:txBody>
      </p:sp>
      <p:sp>
        <p:nvSpPr>
          <p:cNvPr id="13" name="Freeform 13"/>
          <p:cNvSpPr/>
          <p:nvPr/>
        </p:nvSpPr>
        <p:spPr>
          <a:xfrm>
            <a:off x="6429596" y="9130580"/>
            <a:ext cx="2828704" cy="1290596"/>
          </a:xfrm>
          <a:custGeom>
            <a:avLst/>
            <a:gdLst/>
            <a:ahLst/>
            <a:cxnLst/>
            <a:rect l="l" t="t" r="r" b="b"/>
            <a:pathLst>
              <a:path w="2828704" h="1290596">
                <a:moveTo>
                  <a:pt x="0" y="0"/>
                </a:moveTo>
                <a:lnTo>
                  <a:pt x="2828704" y="0"/>
                </a:lnTo>
                <a:lnTo>
                  <a:pt x="2828704" y="1290596"/>
                </a:lnTo>
                <a:lnTo>
                  <a:pt x="0" y="129059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de-DE"/>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9E265"/>
        </a:solidFill>
        <a:effectLst/>
      </p:bgPr>
    </p:bg>
    <p:spTree>
      <p:nvGrpSpPr>
        <p:cNvPr id="1" name=""/>
        <p:cNvGrpSpPr/>
        <p:nvPr/>
      </p:nvGrpSpPr>
      <p:grpSpPr>
        <a:xfrm>
          <a:off x="0" y="0"/>
          <a:ext cx="0" cy="0"/>
          <a:chOff x="0" y="0"/>
          <a:chExt cx="0" cy="0"/>
        </a:xfrm>
      </p:grpSpPr>
      <p:grpSp>
        <p:nvGrpSpPr>
          <p:cNvPr id="2" name="Group 2"/>
          <p:cNvGrpSpPr/>
          <p:nvPr/>
        </p:nvGrpSpPr>
        <p:grpSpPr>
          <a:xfrm>
            <a:off x="0" y="7520000"/>
            <a:ext cx="10287000" cy="3221160"/>
            <a:chOff x="0" y="0"/>
            <a:chExt cx="4476601" cy="1401755"/>
          </a:xfrm>
        </p:grpSpPr>
        <p:sp>
          <p:nvSpPr>
            <p:cNvPr id="3" name="Freeform 3"/>
            <p:cNvSpPr/>
            <p:nvPr/>
          </p:nvSpPr>
          <p:spPr>
            <a:xfrm>
              <a:off x="0" y="0"/>
              <a:ext cx="4476602" cy="1401755"/>
            </a:xfrm>
            <a:custGeom>
              <a:avLst/>
              <a:gdLst/>
              <a:ahLst/>
              <a:cxnLst/>
              <a:rect l="l" t="t" r="r" b="b"/>
              <a:pathLst>
                <a:path w="4476602" h="1401755">
                  <a:moveTo>
                    <a:pt x="0" y="0"/>
                  </a:moveTo>
                  <a:lnTo>
                    <a:pt x="4476602" y="0"/>
                  </a:lnTo>
                  <a:lnTo>
                    <a:pt x="4476602" y="1401755"/>
                  </a:lnTo>
                  <a:lnTo>
                    <a:pt x="0" y="1401755"/>
                  </a:lnTo>
                  <a:close/>
                </a:path>
              </a:pathLst>
            </a:custGeom>
            <a:solidFill>
              <a:srgbClr val="C9E265"/>
            </a:solidFill>
          </p:spPr>
          <p:txBody>
            <a:bodyPr/>
            <a:lstStyle/>
            <a:p>
              <a:endParaRPr lang="de-DE"/>
            </a:p>
          </p:txBody>
        </p:sp>
      </p:grpSp>
      <p:grpSp>
        <p:nvGrpSpPr>
          <p:cNvPr id="4" name="Group 4"/>
          <p:cNvGrpSpPr>
            <a:grpSpLocks noChangeAspect="1"/>
          </p:cNvGrpSpPr>
          <p:nvPr/>
        </p:nvGrpSpPr>
        <p:grpSpPr>
          <a:xfrm>
            <a:off x="1225738" y="2243479"/>
            <a:ext cx="8032562" cy="7846643"/>
            <a:chOff x="0" y="0"/>
            <a:chExt cx="4828540" cy="4716780"/>
          </a:xfrm>
        </p:grpSpPr>
        <p:sp>
          <p:nvSpPr>
            <p:cNvPr id="5" name="Freeform 5"/>
            <p:cNvSpPr/>
            <p:nvPr/>
          </p:nvSpPr>
          <p:spPr>
            <a:xfrm>
              <a:off x="0" y="-7620"/>
              <a:ext cx="4833620" cy="4726940"/>
            </a:xfrm>
            <a:custGeom>
              <a:avLst/>
              <a:gdLst/>
              <a:ahLst/>
              <a:cxnLst/>
              <a:rect l="l" t="t" r="r" b="b"/>
              <a:pathLst>
                <a:path w="4833620" h="472694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solidFill>
              <a:srgbClr val="FCFCFC"/>
            </a:solidFill>
            <a:ln w="12700">
              <a:solidFill>
                <a:srgbClr val="000000"/>
              </a:solidFill>
            </a:ln>
          </p:spPr>
          <p:txBody>
            <a:bodyPr/>
            <a:lstStyle/>
            <a:p>
              <a:endParaRPr lang="de-DE"/>
            </a:p>
          </p:txBody>
        </p:sp>
      </p:grpSp>
      <p:sp>
        <p:nvSpPr>
          <p:cNvPr id="6" name="TextBox 6"/>
          <p:cNvSpPr txBox="1"/>
          <p:nvPr/>
        </p:nvSpPr>
        <p:spPr>
          <a:xfrm rot="77028">
            <a:off x="2242176" y="3882053"/>
            <a:ext cx="560809" cy="1150835"/>
          </a:xfrm>
          <a:prstGeom prst="rect">
            <a:avLst/>
          </a:prstGeom>
        </p:spPr>
        <p:txBody>
          <a:bodyPr lIns="0" tIns="0" rIns="0" bIns="0" rtlCol="0" anchor="t">
            <a:spAutoFit/>
          </a:bodyPr>
          <a:lstStyle/>
          <a:p>
            <a:pPr algn="l">
              <a:lnSpc>
                <a:spcPts val="8493"/>
              </a:lnSpc>
            </a:pPr>
            <a:r>
              <a:rPr lang="en-US" sz="6066">
                <a:solidFill>
                  <a:srgbClr val="197C35"/>
                </a:solidFill>
                <a:latin typeface="Aloja"/>
                <a:ea typeface="Aloja"/>
                <a:cs typeface="Aloja"/>
                <a:sym typeface="Aloja"/>
              </a:rPr>
              <a:t>A </a:t>
            </a:r>
          </a:p>
        </p:txBody>
      </p:sp>
      <p:sp>
        <p:nvSpPr>
          <p:cNvPr id="7" name="TextBox 7"/>
          <p:cNvSpPr txBox="1"/>
          <p:nvPr/>
        </p:nvSpPr>
        <p:spPr>
          <a:xfrm rot="77028">
            <a:off x="2242176" y="5572759"/>
            <a:ext cx="560809" cy="1150835"/>
          </a:xfrm>
          <a:prstGeom prst="rect">
            <a:avLst/>
          </a:prstGeom>
        </p:spPr>
        <p:txBody>
          <a:bodyPr lIns="0" tIns="0" rIns="0" bIns="0" rtlCol="0" anchor="t">
            <a:spAutoFit/>
          </a:bodyPr>
          <a:lstStyle/>
          <a:p>
            <a:pPr algn="l">
              <a:lnSpc>
                <a:spcPts val="8493"/>
              </a:lnSpc>
            </a:pPr>
            <a:r>
              <a:rPr lang="en-US" sz="6066">
                <a:solidFill>
                  <a:srgbClr val="197C35"/>
                </a:solidFill>
                <a:latin typeface="Aloja"/>
                <a:ea typeface="Aloja"/>
                <a:cs typeface="Aloja"/>
                <a:sym typeface="Aloja"/>
              </a:rPr>
              <a:t>B</a:t>
            </a:r>
          </a:p>
        </p:txBody>
      </p:sp>
      <p:sp>
        <p:nvSpPr>
          <p:cNvPr id="8" name="TextBox 8"/>
          <p:cNvSpPr txBox="1"/>
          <p:nvPr/>
        </p:nvSpPr>
        <p:spPr>
          <a:xfrm rot="77028">
            <a:off x="2242176" y="7077439"/>
            <a:ext cx="560809" cy="1150835"/>
          </a:xfrm>
          <a:prstGeom prst="rect">
            <a:avLst/>
          </a:prstGeom>
        </p:spPr>
        <p:txBody>
          <a:bodyPr lIns="0" tIns="0" rIns="0" bIns="0" rtlCol="0" anchor="t">
            <a:spAutoFit/>
          </a:bodyPr>
          <a:lstStyle/>
          <a:p>
            <a:pPr algn="l">
              <a:lnSpc>
                <a:spcPts val="8493"/>
              </a:lnSpc>
            </a:pPr>
            <a:r>
              <a:rPr lang="en-US" sz="6066">
                <a:solidFill>
                  <a:srgbClr val="197C35"/>
                </a:solidFill>
                <a:latin typeface="Aloja"/>
                <a:ea typeface="Aloja"/>
                <a:cs typeface="Aloja"/>
                <a:sym typeface="Aloja"/>
              </a:rPr>
              <a:t>C</a:t>
            </a:r>
          </a:p>
        </p:txBody>
      </p:sp>
      <p:sp>
        <p:nvSpPr>
          <p:cNvPr id="9" name="TextBox 9"/>
          <p:cNvSpPr txBox="1"/>
          <p:nvPr/>
        </p:nvSpPr>
        <p:spPr>
          <a:xfrm>
            <a:off x="3067860" y="4133033"/>
            <a:ext cx="5518325" cy="847725"/>
          </a:xfrm>
          <a:prstGeom prst="rect">
            <a:avLst/>
          </a:prstGeom>
        </p:spPr>
        <p:txBody>
          <a:bodyPr lIns="0" tIns="0" rIns="0" bIns="0" rtlCol="0" anchor="t">
            <a:spAutoFit/>
          </a:bodyPr>
          <a:lstStyle/>
          <a:p>
            <a:pPr algn="l">
              <a:lnSpc>
                <a:spcPts val="3300"/>
              </a:lnSpc>
            </a:pPr>
            <a:r>
              <a:rPr lang="en-US" sz="3000">
                <a:solidFill>
                  <a:srgbClr val="197C35"/>
                </a:solidFill>
                <a:latin typeface="Cerebri"/>
                <a:ea typeface="Cerebri"/>
                <a:cs typeface="Cerebri"/>
                <a:sym typeface="Cerebri"/>
              </a:rPr>
              <a:t>Parce qu’il offre la meilleure température de germination</a:t>
            </a:r>
          </a:p>
        </p:txBody>
      </p:sp>
      <p:sp>
        <p:nvSpPr>
          <p:cNvPr id="10" name="TextBox 10"/>
          <p:cNvSpPr txBox="1"/>
          <p:nvPr/>
        </p:nvSpPr>
        <p:spPr>
          <a:xfrm>
            <a:off x="3067860" y="5882007"/>
            <a:ext cx="5820129" cy="847725"/>
          </a:xfrm>
          <a:prstGeom prst="rect">
            <a:avLst/>
          </a:prstGeom>
        </p:spPr>
        <p:txBody>
          <a:bodyPr lIns="0" tIns="0" rIns="0" bIns="0" rtlCol="0" anchor="t">
            <a:spAutoFit/>
          </a:bodyPr>
          <a:lstStyle/>
          <a:p>
            <a:pPr algn="l">
              <a:lnSpc>
                <a:spcPts val="3300"/>
              </a:lnSpc>
            </a:pPr>
            <a:r>
              <a:rPr lang="en-US" sz="3000">
                <a:solidFill>
                  <a:srgbClr val="197C35"/>
                </a:solidFill>
                <a:latin typeface="Cerebri"/>
                <a:ea typeface="Cerebri"/>
                <a:cs typeface="Cerebri"/>
                <a:sym typeface="Cerebri"/>
              </a:rPr>
              <a:t>Parce que la teneur en eau du sol est optimale</a:t>
            </a:r>
          </a:p>
        </p:txBody>
      </p:sp>
      <p:sp>
        <p:nvSpPr>
          <p:cNvPr id="11" name="TextBox 11"/>
          <p:cNvSpPr txBox="1"/>
          <p:nvPr/>
        </p:nvSpPr>
        <p:spPr>
          <a:xfrm>
            <a:off x="3067860" y="7328419"/>
            <a:ext cx="5518325" cy="1266825"/>
          </a:xfrm>
          <a:prstGeom prst="rect">
            <a:avLst/>
          </a:prstGeom>
        </p:spPr>
        <p:txBody>
          <a:bodyPr lIns="0" tIns="0" rIns="0" bIns="0" rtlCol="0" anchor="t">
            <a:spAutoFit/>
          </a:bodyPr>
          <a:lstStyle/>
          <a:p>
            <a:pPr algn="l">
              <a:lnSpc>
                <a:spcPts val="3300"/>
              </a:lnSpc>
            </a:pPr>
            <a:r>
              <a:rPr lang="en-US" sz="3000">
                <a:solidFill>
                  <a:srgbClr val="197C35"/>
                </a:solidFill>
                <a:latin typeface="Cerebri"/>
                <a:ea typeface="Cerebri"/>
                <a:cs typeface="Cerebri"/>
                <a:sym typeface="Cerebri"/>
              </a:rPr>
              <a:t>Parce que lumière et température du sol sont équilibrées</a:t>
            </a:r>
          </a:p>
        </p:txBody>
      </p:sp>
      <p:sp>
        <p:nvSpPr>
          <p:cNvPr id="12" name="Freeform 12"/>
          <p:cNvSpPr/>
          <p:nvPr/>
        </p:nvSpPr>
        <p:spPr>
          <a:xfrm>
            <a:off x="603486" y="1418993"/>
            <a:ext cx="1779678" cy="2075865"/>
          </a:xfrm>
          <a:custGeom>
            <a:avLst/>
            <a:gdLst/>
            <a:ahLst/>
            <a:cxnLst/>
            <a:rect l="l" t="t" r="r" b="b"/>
            <a:pathLst>
              <a:path w="1779678" h="2075865">
                <a:moveTo>
                  <a:pt x="0" y="0"/>
                </a:moveTo>
                <a:lnTo>
                  <a:pt x="1779678" y="0"/>
                </a:lnTo>
                <a:lnTo>
                  <a:pt x="1779678" y="2075865"/>
                </a:lnTo>
                <a:lnTo>
                  <a:pt x="0" y="2075865"/>
                </a:lnTo>
                <a:lnTo>
                  <a:pt x="0" y="0"/>
                </a:lnTo>
                <a:close/>
              </a:path>
            </a:pathLst>
          </a:custGeom>
          <a:blipFill>
            <a:blip r:embed="rId2"/>
            <a:stretch>
              <a:fillRect/>
            </a:stretch>
          </a:blipFill>
        </p:spPr>
        <p:txBody>
          <a:bodyPr/>
          <a:lstStyle/>
          <a:p>
            <a:endParaRPr lang="de-DE"/>
          </a:p>
        </p:txBody>
      </p:sp>
      <p:sp>
        <p:nvSpPr>
          <p:cNvPr id="13" name="Freeform 13"/>
          <p:cNvSpPr/>
          <p:nvPr/>
        </p:nvSpPr>
        <p:spPr>
          <a:xfrm>
            <a:off x="6429596" y="9130580"/>
            <a:ext cx="2828704" cy="1290596"/>
          </a:xfrm>
          <a:custGeom>
            <a:avLst/>
            <a:gdLst/>
            <a:ahLst/>
            <a:cxnLst/>
            <a:rect l="l" t="t" r="r" b="b"/>
            <a:pathLst>
              <a:path w="2828704" h="1290596">
                <a:moveTo>
                  <a:pt x="0" y="0"/>
                </a:moveTo>
                <a:lnTo>
                  <a:pt x="2828704" y="0"/>
                </a:lnTo>
                <a:lnTo>
                  <a:pt x="2828704" y="1290596"/>
                </a:lnTo>
                <a:lnTo>
                  <a:pt x="0" y="129059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de-DE"/>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9E265"/>
        </a:solidFill>
        <a:effectLst/>
      </p:bgPr>
    </p:bg>
    <p:spTree>
      <p:nvGrpSpPr>
        <p:cNvPr id="1" name=""/>
        <p:cNvGrpSpPr/>
        <p:nvPr/>
      </p:nvGrpSpPr>
      <p:grpSpPr>
        <a:xfrm>
          <a:off x="0" y="0"/>
          <a:ext cx="0" cy="0"/>
          <a:chOff x="0" y="0"/>
          <a:chExt cx="0" cy="0"/>
        </a:xfrm>
      </p:grpSpPr>
      <p:grpSp>
        <p:nvGrpSpPr>
          <p:cNvPr id="2" name="Group 2"/>
          <p:cNvGrpSpPr/>
          <p:nvPr/>
        </p:nvGrpSpPr>
        <p:grpSpPr>
          <a:xfrm>
            <a:off x="0" y="7520000"/>
            <a:ext cx="10287000" cy="3221160"/>
            <a:chOff x="0" y="0"/>
            <a:chExt cx="4476601" cy="1401755"/>
          </a:xfrm>
        </p:grpSpPr>
        <p:sp>
          <p:nvSpPr>
            <p:cNvPr id="3" name="Freeform 3"/>
            <p:cNvSpPr/>
            <p:nvPr/>
          </p:nvSpPr>
          <p:spPr>
            <a:xfrm>
              <a:off x="0" y="0"/>
              <a:ext cx="4476602" cy="1401755"/>
            </a:xfrm>
            <a:custGeom>
              <a:avLst/>
              <a:gdLst/>
              <a:ahLst/>
              <a:cxnLst/>
              <a:rect l="l" t="t" r="r" b="b"/>
              <a:pathLst>
                <a:path w="4476602" h="1401755">
                  <a:moveTo>
                    <a:pt x="0" y="0"/>
                  </a:moveTo>
                  <a:lnTo>
                    <a:pt x="4476602" y="0"/>
                  </a:lnTo>
                  <a:lnTo>
                    <a:pt x="4476602" y="1401755"/>
                  </a:lnTo>
                  <a:lnTo>
                    <a:pt x="0" y="1401755"/>
                  </a:lnTo>
                  <a:close/>
                </a:path>
              </a:pathLst>
            </a:custGeom>
            <a:solidFill>
              <a:srgbClr val="C9E265"/>
            </a:solidFill>
          </p:spPr>
          <p:txBody>
            <a:bodyPr/>
            <a:lstStyle/>
            <a:p>
              <a:endParaRPr lang="de-DE"/>
            </a:p>
          </p:txBody>
        </p:sp>
      </p:grpSp>
      <p:grpSp>
        <p:nvGrpSpPr>
          <p:cNvPr id="4" name="Group 4"/>
          <p:cNvGrpSpPr>
            <a:grpSpLocks noChangeAspect="1"/>
          </p:cNvGrpSpPr>
          <p:nvPr/>
        </p:nvGrpSpPr>
        <p:grpSpPr>
          <a:xfrm>
            <a:off x="1127219" y="2415478"/>
            <a:ext cx="8032562" cy="7846643"/>
            <a:chOff x="0" y="0"/>
            <a:chExt cx="4828540" cy="4716780"/>
          </a:xfrm>
        </p:grpSpPr>
        <p:sp>
          <p:nvSpPr>
            <p:cNvPr id="5" name="Freeform 5"/>
            <p:cNvSpPr/>
            <p:nvPr/>
          </p:nvSpPr>
          <p:spPr>
            <a:xfrm>
              <a:off x="0" y="-7620"/>
              <a:ext cx="4833620" cy="4726940"/>
            </a:xfrm>
            <a:custGeom>
              <a:avLst/>
              <a:gdLst/>
              <a:ahLst/>
              <a:cxnLst/>
              <a:rect l="l" t="t" r="r" b="b"/>
              <a:pathLst>
                <a:path w="4833620" h="472694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solidFill>
              <a:srgbClr val="FCFCFC"/>
            </a:solidFill>
            <a:ln w="12700">
              <a:solidFill>
                <a:srgbClr val="000000"/>
              </a:solidFill>
            </a:ln>
          </p:spPr>
          <p:txBody>
            <a:bodyPr/>
            <a:lstStyle/>
            <a:p>
              <a:endParaRPr lang="de-DE"/>
            </a:p>
          </p:txBody>
        </p:sp>
      </p:grpSp>
      <p:sp>
        <p:nvSpPr>
          <p:cNvPr id="6" name="Freeform 6"/>
          <p:cNvSpPr/>
          <p:nvPr/>
        </p:nvSpPr>
        <p:spPr>
          <a:xfrm>
            <a:off x="1261717" y="1377546"/>
            <a:ext cx="1779678" cy="2075865"/>
          </a:xfrm>
          <a:custGeom>
            <a:avLst/>
            <a:gdLst/>
            <a:ahLst/>
            <a:cxnLst/>
            <a:rect l="l" t="t" r="r" b="b"/>
            <a:pathLst>
              <a:path w="1779678" h="2075865">
                <a:moveTo>
                  <a:pt x="0" y="0"/>
                </a:moveTo>
                <a:lnTo>
                  <a:pt x="1779678" y="0"/>
                </a:lnTo>
                <a:lnTo>
                  <a:pt x="1779678" y="2075865"/>
                </a:lnTo>
                <a:lnTo>
                  <a:pt x="0" y="2075865"/>
                </a:lnTo>
                <a:lnTo>
                  <a:pt x="0" y="0"/>
                </a:lnTo>
                <a:close/>
              </a:path>
            </a:pathLst>
          </a:custGeom>
          <a:blipFill>
            <a:blip r:embed="rId2"/>
            <a:stretch>
              <a:fillRect/>
            </a:stretch>
          </a:blipFill>
        </p:spPr>
        <p:txBody>
          <a:bodyPr/>
          <a:lstStyle/>
          <a:p>
            <a:endParaRPr lang="de-DE"/>
          </a:p>
        </p:txBody>
      </p:sp>
      <p:sp>
        <p:nvSpPr>
          <p:cNvPr id="7" name="TextBox 7"/>
          <p:cNvSpPr txBox="1"/>
          <p:nvPr/>
        </p:nvSpPr>
        <p:spPr>
          <a:xfrm>
            <a:off x="1967562" y="3743184"/>
            <a:ext cx="6676265" cy="5231130"/>
          </a:xfrm>
          <a:prstGeom prst="rect">
            <a:avLst/>
          </a:prstGeom>
        </p:spPr>
        <p:txBody>
          <a:bodyPr lIns="0" tIns="0" rIns="0" bIns="0" rtlCol="0" anchor="t">
            <a:spAutoFit/>
          </a:bodyPr>
          <a:lstStyle/>
          <a:p>
            <a:pPr algn="l">
              <a:lnSpc>
                <a:spcPts val="3810"/>
              </a:lnSpc>
            </a:pPr>
            <a:r>
              <a:rPr lang="en-US" sz="3000">
                <a:solidFill>
                  <a:srgbClr val="197C35"/>
                </a:solidFill>
                <a:latin typeface="Cerebri"/>
                <a:ea typeface="Cerebri"/>
                <a:cs typeface="Cerebri"/>
                <a:sym typeface="Cerebri"/>
              </a:rPr>
              <a:t>Im Oktober herrschen häufig noch milde Temperaturen und ausreichend Tageslicht, sodass Wintergetreide gut keimen und sich vor dem Winter etablieren kann. Die Pflanzen haben genügend Zeit, Wurzeln zu bilden und ein stabiles Entwicklungsstadium zu erreichen, bevor die Vegetation ruht. Dadurch sind sie besser gegen Frost, Erosion und Krankheiten geschützt und starten im Frühjahr kräftiger.</a:t>
            </a:r>
          </a:p>
        </p:txBody>
      </p:sp>
      <p:sp>
        <p:nvSpPr>
          <p:cNvPr id="8" name="Freeform 8"/>
          <p:cNvSpPr/>
          <p:nvPr/>
        </p:nvSpPr>
        <p:spPr>
          <a:xfrm>
            <a:off x="6429596" y="9450564"/>
            <a:ext cx="2828704" cy="1290596"/>
          </a:xfrm>
          <a:custGeom>
            <a:avLst/>
            <a:gdLst/>
            <a:ahLst/>
            <a:cxnLst/>
            <a:rect l="l" t="t" r="r" b="b"/>
            <a:pathLst>
              <a:path w="2828704" h="1290596">
                <a:moveTo>
                  <a:pt x="0" y="0"/>
                </a:moveTo>
                <a:lnTo>
                  <a:pt x="2828704" y="0"/>
                </a:lnTo>
                <a:lnTo>
                  <a:pt x="2828704" y="1290596"/>
                </a:lnTo>
                <a:lnTo>
                  <a:pt x="0" y="129059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de-DE"/>
          </a:p>
        </p:txBody>
      </p:sp>
      <p:sp>
        <p:nvSpPr>
          <p:cNvPr id="9" name="TextBox 9"/>
          <p:cNvSpPr txBox="1"/>
          <p:nvPr/>
        </p:nvSpPr>
        <p:spPr>
          <a:xfrm rot="77028">
            <a:off x="4866616" y="1464494"/>
            <a:ext cx="560809" cy="1587722"/>
          </a:xfrm>
          <a:prstGeom prst="rect">
            <a:avLst/>
          </a:prstGeom>
        </p:spPr>
        <p:txBody>
          <a:bodyPr lIns="0" tIns="0" rIns="0" bIns="0" rtlCol="0" anchor="t">
            <a:spAutoFit/>
          </a:bodyPr>
          <a:lstStyle/>
          <a:p>
            <a:pPr algn="l">
              <a:lnSpc>
                <a:spcPts val="11712"/>
              </a:lnSpc>
            </a:pPr>
            <a:r>
              <a:rPr lang="en-US" sz="8366">
                <a:solidFill>
                  <a:srgbClr val="197C35"/>
                </a:solidFill>
                <a:latin typeface="Aloja"/>
                <a:ea typeface="Aloja"/>
                <a:cs typeface="Aloja"/>
                <a:sym typeface="Aloja"/>
              </a:rPr>
              <a:t>C</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9E265"/>
        </a:solidFill>
        <a:effectLst/>
      </p:bgPr>
    </p:bg>
    <p:spTree>
      <p:nvGrpSpPr>
        <p:cNvPr id="1" name=""/>
        <p:cNvGrpSpPr/>
        <p:nvPr/>
      </p:nvGrpSpPr>
      <p:grpSpPr>
        <a:xfrm>
          <a:off x="0" y="0"/>
          <a:ext cx="0" cy="0"/>
          <a:chOff x="0" y="0"/>
          <a:chExt cx="0" cy="0"/>
        </a:xfrm>
      </p:grpSpPr>
      <p:grpSp>
        <p:nvGrpSpPr>
          <p:cNvPr id="2" name="Group 2"/>
          <p:cNvGrpSpPr/>
          <p:nvPr/>
        </p:nvGrpSpPr>
        <p:grpSpPr>
          <a:xfrm>
            <a:off x="0" y="7520000"/>
            <a:ext cx="10287000" cy="3221160"/>
            <a:chOff x="0" y="0"/>
            <a:chExt cx="4476601" cy="1401755"/>
          </a:xfrm>
        </p:grpSpPr>
        <p:sp>
          <p:nvSpPr>
            <p:cNvPr id="3" name="Freeform 3"/>
            <p:cNvSpPr/>
            <p:nvPr/>
          </p:nvSpPr>
          <p:spPr>
            <a:xfrm>
              <a:off x="0" y="0"/>
              <a:ext cx="4476602" cy="1401755"/>
            </a:xfrm>
            <a:custGeom>
              <a:avLst/>
              <a:gdLst/>
              <a:ahLst/>
              <a:cxnLst/>
              <a:rect l="l" t="t" r="r" b="b"/>
              <a:pathLst>
                <a:path w="4476602" h="1401755">
                  <a:moveTo>
                    <a:pt x="0" y="0"/>
                  </a:moveTo>
                  <a:lnTo>
                    <a:pt x="4476602" y="0"/>
                  </a:lnTo>
                  <a:lnTo>
                    <a:pt x="4476602" y="1401755"/>
                  </a:lnTo>
                  <a:lnTo>
                    <a:pt x="0" y="1401755"/>
                  </a:lnTo>
                  <a:close/>
                </a:path>
              </a:pathLst>
            </a:custGeom>
            <a:solidFill>
              <a:srgbClr val="C9E265"/>
            </a:solidFill>
          </p:spPr>
          <p:txBody>
            <a:bodyPr/>
            <a:lstStyle/>
            <a:p>
              <a:endParaRPr lang="de-DE"/>
            </a:p>
          </p:txBody>
        </p:sp>
      </p:grpSp>
      <p:grpSp>
        <p:nvGrpSpPr>
          <p:cNvPr id="4" name="Group 4"/>
          <p:cNvGrpSpPr>
            <a:grpSpLocks noChangeAspect="1"/>
          </p:cNvGrpSpPr>
          <p:nvPr/>
        </p:nvGrpSpPr>
        <p:grpSpPr>
          <a:xfrm>
            <a:off x="1127219" y="2415478"/>
            <a:ext cx="8032562" cy="7846643"/>
            <a:chOff x="0" y="0"/>
            <a:chExt cx="4828540" cy="4716780"/>
          </a:xfrm>
        </p:grpSpPr>
        <p:sp>
          <p:nvSpPr>
            <p:cNvPr id="5" name="Freeform 5"/>
            <p:cNvSpPr/>
            <p:nvPr/>
          </p:nvSpPr>
          <p:spPr>
            <a:xfrm>
              <a:off x="0" y="-7620"/>
              <a:ext cx="4833620" cy="4726940"/>
            </a:xfrm>
            <a:custGeom>
              <a:avLst/>
              <a:gdLst/>
              <a:ahLst/>
              <a:cxnLst/>
              <a:rect l="l" t="t" r="r" b="b"/>
              <a:pathLst>
                <a:path w="4833620" h="472694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solidFill>
              <a:srgbClr val="FCFCFC"/>
            </a:solidFill>
            <a:ln w="12700">
              <a:solidFill>
                <a:srgbClr val="000000"/>
              </a:solidFill>
            </a:ln>
          </p:spPr>
          <p:txBody>
            <a:bodyPr/>
            <a:lstStyle/>
            <a:p>
              <a:endParaRPr lang="de-DE"/>
            </a:p>
          </p:txBody>
        </p:sp>
      </p:grpSp>
      <p:sp>
        <p:nvSpPr>
          <p:cNvPr id="6" name="Freeform 6"/>
          <p:cNvSpPr/>
          <p:nvPr/>
        </p:nvSpPr>
        <p:spPr>
          <a:xfrm>
            <a:off x="1261717" y="1377546"/>
            <a:ext cx="1779678" cy="2075865"/>
          </a:xfrm>
          <a:custGeom>
            <a:avLst/>
            <a:gdLst/>
            <a:ahLst/>
            <a:cxnLst/>
            <a:rect l="l" t="t" r="r" b="b"/>
            <a:pathLst>
              <a:path w="1779678" h="2075865">
                <a:moveTo>
                  <a:pt x="0" y="0"/>
                </a:moveTo>
                <a:lnTo>
                  <a:pt x="1779678" y="0"/>
                </a:lnTo>
                <a:lnTo>
                  <a:pt x="1779678" y="2075865"/>
                </a:lnTo>
                <a:lnTo>
                  <a:pt x="0" y="2075865"/>
                </a:lnTo>
                <a:lnTo>
                  <a:pt x="0" y="0"/>
                </a:lnTo>
                <a:close/>
              </a:path>
            </a:pathLst>
          </a:custGeom>
          <a:blipFill>
            <a:blip r:embed="rId2"/>
            <a:stretch>
              <a:fillRect/>
            </a:stretch>
          </a:blipFill>
        </p:spPr>
        <p:txBody>
          <a:bodyPr/>
          <a:lstStyle/>
          <a:p>
            <a:endParaRPr lang="de-DE"/>
          </a:p>
        </p:txBody>
      </p:sp>
      <p:sp>
        <p:nvSpPr>
          <p:cNvPr id="7" name="TextBox 7"/>
          <p:cNvSpPr txBox="1"/>
          <p:nvPr/>
        </p:nvSpPr>
        <p:spPr>
          <a:xfrm rot="77028">
            <a:off x="4866616" y="1464494"/>
            <a:ext cx="560809" cy="1587722"/>
          </a:xfrm>
          <a:prstGeom prst="rect">
            <a:avLst/>
          </a:prstGeom>
        </p:spPr>
        <p:txBody>
          <a:bodyPr lIns="0" tIns="0" rIns="0" bIns="0" rtlCol="0" anchor="t">
            <a:spAutoFit/>
          </a:bodyPr>
          <a:lstStyle/>
          <a:p>
            <a:pPr algn="ctr">
              <a:lnSpc>
                <a:spcPts val="11712"/>
              </a:lnSpc>
            </a:pPr>
            <a:r>
              <a:rPr lang="en-US" sz="8366">
                <a:solidFill>
                  <a:srgbClr val="197C35"/>
                </a:solidFill>
                <a:latin typeface="Aloja"/>
                <a:ea typeface="Aloja"/>
                <a:cs typeface="Aloja"/>
                <a:sym typeface="Aloja"/>
              </a:rPr>
              <a:t>C</a:t>
            </a:r>
          </a:p>
        </p:txBody>
      </p:sp>
      <p:sp>
        <p:nvSpPr>
          <p:cNvPr id="8" name="TextBox 8"/>
          <p:cNvSpPr txBox="1"/>
          <p:nvPr/>
        </p:nvSpPr>
        <p:spPr>
          <a:xfrm>
            <a:off x="1930320" y="3524970"/>
            <a:ext cx="6750530" cy="6252083"/>
          </a:xfrm>
          <a:prstGeom prst="rect">
            <a:avLst/>
          </a:prstGeom>
        </p:spPr>
        <p:txBody>
          <a:bodyPr lIns="0" tIns="0" rIns="0" bIns="0" rtlCol="0" anchor="t">
            <a:spAutoFit/>
          </a:bodyPr>
          <a:lstStyle/>
          <a:p>
            <a:pPr algn="l">
              <a:lnSpc>
                <a:spcPts val="3556"/>
              </a:lnSpc>
            </a:pPr>
            <a:r>
              <a:rPr lang="en-US" sz="2800">
                <a:solidFill>
                  <a:srgbClr val="197C35"/>
                </a:solidFill>
                <a:latin typeface="Cerebri"/>
                <a:ea typeface="Cerebri"/>
                <a:cs typeface="Cerebri"/>
                <a:sym typeface="Cerebri"/>
              </a:rPr>
              <a:t>Antwort A ist falsch, weil die Keimtemperatur für Wintergetreide auch im September gegeben ist. Die optimale Temperatur allein reicht nicht aus, wenn andere Bedingungen wie Licht und Witterung nicht passen.</a:t>
            </a:r>
          </a:p>
          <a:p>
            <a:pPr algn="l">
              <a:lnSpc>
                <a:spcPts val="3556"/>
              </a:lnSpc>
            </a:pPr>
            <a:endParaRPr lang="en-US" sz="2800">
              <a:solidFill>
                <a:srgbClr val="197C35"/>
              </a:solidFill>
              <a:latin typeface="Cerebri"/>
              <a:ea typeface="Cerebri"/>
              <a:cs typeface="Cerebri"/>
              <a:sym typeface="Cerebri"/>
            </a:endParaRPr>
          </a:p>
          <a:p>
            <a:pPr algn="l">
              <a:lnSpc>
                <a:spcPts val="3556"/>
              </a:lnSpc>
            </a:pPr>
            <a:r>
              <a:rPr lang="en-US" sz="2800">
                <a:solidFill>
                  <a:srgbClr val="197C35"/>
                </a:solidFill>
                <a:latin typeface="Cerebri"/>
                <a:ea typeface="Cerebri"/>
                <a:cs typeface="Cerebri"/>
                <a:sym typeface="Cerebri"/>
              </a:rPr>
              <a:t>Antwort B ist ebenfalls nicht korrekt, denn der Wassergehalt im Boden kann auch im Oktober stark variieren und ist nicht der ausschlaggebende Faktor. Entscheidend ist das Zusammenspiel aller Standortbedingungen, insbesondere von Licht und Bodentemperatur.</a:t>
            </a:r>
          </a:p>
        </p:txBody>
      </p:sp>
      <p:sp>
        <p:nvSpPr>
          <p:cNvPr id="9" name="Freeform 9"/>
          <p:cNvSpPr/>
          <p:nvPr/>
        </p:nvSpPr>
        <p:spPr>
          <a:xfrm>
            <a:off x="6429596" y="9858137"/>
            <a:ext cx="2828704" cy="1290596"/>
          </a:xfrm>
          <a:custGeom>
            <a:avLst/>
            <a:gdLst/>
            <a:ahLst/>
            <a:cxnLst/>
            <a:rect l="l" t="t" r="r" b="b"/>
            <a:pathLst>
              <a:path w="2828704" h="1290596">
                <a:moveTo>
                  <a:pt x="0" y="0"/>
                </a:moveTo>
                <a:lnTo>
                  <a:pt x="2828704" y="0"/>
                </a:lnTo>
                <a:lnTo>
                  <a:pt x="2828704" y="1290596"/>
                </a:lnTo>
                <a:lnTo>
                  <a:pt x="0" y="129059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de-DE"/>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9E265"/>
        </a:solidFill>
        <a:effectLst/>
      </p:bgPr>
    </p:bg>
    <p:spTree>
      <p:nvGrpSpPr>
        <p:cNvPr id="1" name=""/>
        <p:cNvGrpSpPr/>
        <p:nvPr/>
      </p:nvGrpSpPr>
      <p:grpSpPr>
        <a:xfrm>
          <a:off x="0" y="0"/>
          <a:ext cx="0" cy="0"/>
          <a:chOff x="0" y="0"/>
          <a:chExt cx="0" cy="0"/>
        </a:xfrm>
      </p:grpSpPr>
      <p:grpSp>
        <p:nvGrpSpPr>
          <p:cNvPr id="2" name="Group 2"/>
          <p:cNvGrpSpPr/>
          <p:nvPr/>
        </p:nvGrpSpPr>
        <p:grpSpPr>
          <a:xfrm>
            <a:off x="0" y="7520000"/>
            <a:ext cx="10287000" cy="3221160"/>
            <a:chOff x="0" y="0"/>
            <a:chExt cx="4476601" cy="1401755"/>
          </a:xfrm>
        </p:grpSpPr>
        <p:sp>
          <p:nvSpPr>
            <p:cNvPr id="3" name="Freeform 3"/>
            <p:cNvSpPr/>
            <p:nvPr/>
          </p:nvSpPr>
          <p:spPr>
            <a:xfrm>
              <a:off x="0" y="0"/>
              <a:ext cx="4476602" cy="1401755"/>
            </a:xfrm>
            <a:custGeom>
              <a:avLst/>
              <a:gdLst/>
              <a:ahLst/>
              <a:cxnLst/>
              <a:rect l="l" t="t" r="r" b="b"/>
              <a:pathLst>
                <a:path w="4476602" h="1401755">
                  <a:moveTo>
                    <a:pt x="0" y="0"/>
                  </a:moveTo>
                  <a:lnTo>
                    <a:pt x="4476602" y="0"/>
                  </a:lnTo>
                  <a:lnTo>
                    <a:pt x="4476602" y="1401755"/>
                  </a:lnTo>
                  <a:lnTo>
                    <a:pt x="0" y="1401755"/>
                  </a:lnTo>
                  <a:close/>
                </a:path>
              </a:pathLst>
            </a:custGeom>
            <a:solidFill>
              <a:srgbClr val="C9E265"/>
            </a:solidFill>
          </p:spPr>
          <p:txBody>
            <a:bodyPr/>
            <a:lstStyle/>
            <a:p>
              <a:endParaRPr lang="de-DE"/>
            </a:p>
          </p:txBody>
        </p:sp>
      </p:grpSp>
      <p:grpSp>
        <p:nvGrpSpPr>
          <p:cNvPr id="4" name="Group 4"/>
          <p:cNvGrpSpPr>
            <a:grpSpLocks noChangeAspect="1"/>
          </p:cNvGrpSpPr>
          <p:nvPr/>
        </p:nvGrpSpPr>
        <p:grpSpPr>
          <a:xfrm>
            <a:off x="1127219" y="2415478"/>
            <a:ext cx="8032562" cy="7846643"/>
            <a:chOff x="0" y="0"/>
            <a:chExt cx="4828540" cy="4716780"/>
          </a:xfrm>
        </p:grpSpPr>
        <p:sp>
          <p:nvSpPr>
            <p:cNvPr id="5" name="Freeform 5"/>
            <p:cNvSpPr/>
            <p:nvPr/>
          </p:nvSpPr>
          <p:spPr>
            <a:xfrm>
              <a:off x="0" y="-7620"/>
              <a:ext cx="4833620" cy="4726940"/>
            </a:xfrm>
            <a:custGeom>
              <a:avLst/>
              <a:gdLst/>
              <a:ahLst/>
              <a:cxnLst/>
              <a:rect l="l" t="t" r="r" b="b"/>
              <a:pathLst>
                <a:path w="4833620" h="472694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solidFill>
              <a:srgbClr val="FCFCFC"/>
            </a:solidFill>
            <a:ln w="12700">
              <a:solidFill>
                <a:srgbClr val="000000"/>
              </a:solidFill>
            </a:ln>
          </p:spPr>
          <p:txBody>
            <a:bodyPr/>
            <a:lstStyle/>
            <a:p>
              <a:endParaRPr lang="de-DE"/>
            </a:p>
          </p:txBody>
        </p:sp>
      </p:grpSp>
      <p:sp>
        <p:nvSpPr>
          <p:cNvPr id="6" name="Freeform 6"/>
          <p:cNvSpPr/>
          <p:nvPr/>
        </p:nvSpPr>
        <p:spPr>
          <a:xfrm>
            <a:off x="1261717" y="1377546"/>
            <a:ext cx="1779678" cy="2075865"/>
          </a:xfrm>
          <a:custGeom>
            <a:avLst/>
            <a:gdLst/>
            <a:ahLst/>
            <a:cxnLst/>
            <a:rect l="l" t="t" r="r" b="b"/>
            <a:pathLst>
              <a:path w="1779678" h="2075865">
                <a:moveTo>
                  <a:pt x="0" y="0"/>
                </a:moveTo>
                <a:lnTo>
                  <a:pt x="1779678" y="0"/>
                </a:lnTo>
                <a:lnTo>
                  <a:pt x="1779678" y="2075865"/>
                </a:lnTo>
                <a:lnTo>
                  <a:pt x="0" y="2075865"/>
                </a:lnTo>
                <a:lnTo>
                  <a:pt x="0" y="0"/>
                </a:lnTo>
                <a:close/>
              </a:path>
            </a:pathLst>
          </a:custGeom>
          <a:blipFill>
            <a:blip r:embed="rId2"/>
            <a:stretch>
              <a:fillRect/>
            </a:stretch>
          </a:blipFill>
        </p:spPr>
        <p:txBody>
          <a:bodyPr/>
          <a:lstStyle/>
          <a:p>
            <a:endParaRPr lang="de-DE"/>
          </a:p>
        </p:txBody>
      </p:sp>
      <p:sp>
        <p:nvSpPr>
          <p:cNvPr id="7" name="TextBox 7"/>
          <p:cNvSpPr txBox="1"/>
          <p:nvPr/>
        </p:nvSpPr>
        <p:spPr>
          <a:xfrm rot="77028">
            <a:off x="4866616" y="1464494"/>
            <a:ext cx="560809" cy="1587722"/>
          </a:xfrm>
          <a:prstGeom prst="rect">
            <a:avLst/>
          </a:prstGeom>
        </p:spPr>
        <p:txBody>
          <a:bodyPr lIns="0" tIns="0" rIns="0" bIns="0" rtlCol="0" anchor="t">
            <a:spAutoFit/>
          </a:bodyPr>
          <a:lstStyle/>
          <a:p>
            <a:pPr algn="l">
              <a:lnSpc>
                <a:spcPts val="11712"/>
              </a:lnSpc>
            </a:pPr>
            <a:r>
              <a:rPr lang="en-US" sz="8366">
                <a:solidFill>
                  <a:srgbClr val="197C35"/>
                </a:solidFill>
                <a:latin typeface="Aloja"/>
                <a:ea typeface="Aloja"/>
                <a:cs typeface="Aloja"/>
                <a:sym typeface="Aloja"/>
              </a:rPr>
              <a:t>C</a:t>
            </a:r>
          </a:p>
        </p:txBody>
      </p:sp>
      <p:sp>
        <p:nvSpPr>
          <p:cNvPr id="8" name="TextBox 8"/>
          <p:cNvSpPr txBox="1"/>
          <p:nvPr/>
        </p:nvSpPr>
        <p:spPr>
          <a:xfrm>
            <a:off x="1865002" y="3866120"/>
            <a:ext cx="6556996" cy="5584444"/>
          </a:xfrm>
          <a:prstGeom prst="rect">
            <a:avLst/>
          </a:prstGeom>
        </p:spPr>
        <p:txBody>
          <a:bodyPr lIns="0" tIns="0" rIns="0" bIns="0" rtlCol="0" anchor="t">
            <a:spAutoFit/>
          </a:bodyPr>
          <a:lstStyle/>
          <a:p>
            <a:pPr algn="l">
              <a:lnSpc>
                <a:spcPts val="3683"/>
              </a:lnSpc>
            </a:pPr>
            <a:r>
              <a:rPr lang="en-US" sz="2900">
                <a:solidFill>
                  <a:srgbClr val="197C35"/>
                </a:solidFill>
                <a:latin typeface="Cerebri"/>
                <a:ea typeface="Cerebri"/>
                <a:cs typeface="Cerebri"/>
                <a:sym typeface="Cerebri"/>
              </a:rPr>
              <a:t>En octobre, les températures sont souvent encore douces et la durée du jour suffisante, ce qui permet aux céréales d’hiver de bien germer et de s’établir avant l’hiver. Les plantes ont assez de temps pour former des racines et atteindre un stade de développement stable avant que la végétation ne s’arrête. Elles sont ainsi mieux protégées contre le gel, l’érosion et les maladies, et repartent plus vigoureusement au printemps.</a:t>
            </a:r>
          </a:p>
        </p:txBody>
      </p:sp>
      <p:sp>
        <p:nvSpPr>
          <p:cNvPr id="9" name="Freeform 9"/>
          <p:cNvSpPr/>
          <p:nvPr/>
        </p:nvSpPr>
        <p:spPr>
          <a:xfrm>
            <a:off x="6429596" y="9450564"/>
            <a:ext cx="2828704" cy="1290596"/>
          </a:xfrm>
          <a:custGeom>
            <a:avLst/>
            <a:gdLst/>
            <a:ahLst/>
            <a:cxnLst/>
            <a:rect l="l" t="t" r="r" b="b"/>
            <a:pathLst>
              <a:path w="2828704" h="1290596">
                <a:moveTo>
                  <a:pt x="0" y="0"/>
                </a:moveTo>
                <a:lnTo>
                  <a:pt x="2828704" y="0"/>
                </a:lnTo>
                <a:lnTo>
                  <a:pt x="2828704" y="1290596"/>
                </a:lnTo>
                <a:lnTo>
                  <a:pt x="0" y="129059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de-DE"/>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9E265"/>
        </a:solidFill>
        <a:effectLst/>
      </p:bgPr>
    </p:bg>
    <p:spTree>
      <p:nvGrpSpPr>
        <p:cNvPr id="1" name=""/>
        <p:cNvGrpSpPr/>
        <p:nvPr/>
      </p:nvGrpSpPr>
      <p:grpSpPr>
        <a:xfrm>
          <a:off x="0" y="0"/>
          <a:ext cx="0" cy="0"/>
          <a:chOff x="0" y="0"/>
          <a:chExt cx="0" cy="0"/>
        </a:xfrm>
      </p:grpSpPr>
      <p:grpSp>
        <p:nvGrpSpPr>
          <p:cNvPr id="2" name="Group 2"/>
          <p:cNvGrpSpPr/>
          <p:nvPr/>
        </p:nvGrpSpPr>
        <p:grpSpPr>
          <a:xfrm>
            <a:off x="0" y="7520000"/>
            <a:ext cx="10287000" cy="3221160"/>
            <a:chOff x="0" y="0"/>
            <a:chExt cx="4476601" cy="1401755"/>
          </a:xfrm>
        </p:grpSpPr>
        <p:sp>
          <p:nvSpPr>
            <p:cNvPr id="3" name="Freeform 3"/>
            <p:cNvSpPr/>
            <p:nvPr/>
          </p:nvSpPr>
          <p:spPr>
            <a:xfrm>
              <a:off x="0" y="0"/>
              <a:ext cx="4476602" cy="1401755"/>
            </a:xfrm>
            <a:custGeom>
              <a:avLst/>
              <a:gdLst/>
              <a:ahLst/>
              <a:cxnLst/>
              <a:rect l="l" t="t" r="r" b="b"/>
              <a:pathLst>
                <a:path w="4476602" h="1401755">
                  <a:moveTo>
                    <a:pt x="0" y="0"/>
                  </a:moveTo>
                  <a:lnTo>
                    <a:pt x="4476602" y="0"/>
                  </a:lnTo>
                  <a:lnTo>
                    <a:pt x="4476602" y="1401755"/>
                  </a:lnTo>
                  <a:lnTo>
                    <a:pt x="0" y="1401755"/>
                  </a:lnTo>
                  <a:close/>
                </a:path>
              </a:pathLst>
            </a:custGeom>
            <a:solidFill>
              <a:srgbClr val="C9E265"/>
            </a:solidFill>
          </p:spPr>
          <p:txBody>
            <a:bodyPr/>
            <a:lstStyle/>
            <a:p>
              <a:endParaRPr lang="de-DE"/>
            </a:p>
          </p:txBody>
        </p:sp>
      </p:grpSp>
      <p:grpSp>
        <p:nvGrpSpPr>
          <p:cNvPr id="4" name="Group 4"/>
          <p:cNvGrpSpPr>
            <a:grpSpLocks noChangeAspect="1"/>
          </p:cNvGrpSpPr>
          <p:nvPr/>
        </p:nvGrpSpPr>
        <p:grpSpPr>
          <a:xfrm>
            <a:off x="1127219" y="2415478"/>
            <a:ext cx="8032562" cy="7846643"/>
            <a:chOff x="0" y="0"/>
            <a:chExt cx="4828540" cy="4716780"/>
          </a:xfrm>
        </p:grpSpPr>
        <p:sp>
          <p:nvSpPr>
            <p:cNvPr id="5" name="Freeform 5"/>
            <p:cNvSpPr/>
            <p:nvPr/>
          </p:nvSpPr>
          <p:spPr>
            <a:xfrm>
              <a:off x="0" y="-7620"/>
              <a:ext cx="4833620" cy="4726940"/>
            </a:xfrm>
            <a:custGeom>
              <a:avLst/>
              <a:gdLst/>
              <a:ahLst/>
              <a:cxnLst/>
              <a:rect l="l" t="t" r="r" b="b"/>
              <a:pathLst>
                <a:path w="4833620" h="472694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solidFill>
              <a:srgbClr val="FCFCFC"/>
            </a:solidFill>
            <a:ln w="12700">
              <a:solidFill>
                <a:srgbClr val="000000"/>
              </a:solidFill>
            </a:ln>
          </p:spPr>
          <p:txBody>
            <a:bodyPr/>
            <a:lstStyle/>
            <a:p>
              <a:endParaRPr lang="de-DE"/>
            </a:p>
          </p:txBody>
        </p:sp>
      </p:grpSp>
      <p:sp>
        <p:nvSpPr>
          <p:cNvPr id="6" name="Freeform 6"/>
          <p:cNvSpPr/>
          <p:nvPr/>
        </p:nvSpPr>
        <p:spPr>
          <a:xfrm>
            <a:off x="1261717" y="1028700"/>
            <a:ext cx="1779678" cy="2075865"/>
          </a:xfrm>
          <a:custGeom>
            <a:avLst/>
            <a:gdLst/>
            <a:ahLst/>
            <a:cxnLst/>
            <a:rect l="l" t="t" r="r" b="b"/>
            <a:pathLst>
              <a:path w="1779678" h="2075865">
                <a:moveTo>
                  <a:pt x="0" y="0"/>
                </a:moveTo>
                <a:lnTo>
                  <a:pt x="1779678" y="0"/>
                </a:lnTo>
                <a:lnTo>
                  <a:pt x="1779678" y="2075865"/>
                </a:lnTo>
                <a:lnTo>
                  <a:pt x="0" y="2075865"/>
                </a:lnTo>
                <a:lnTo>
                  <a:pt x="0" y="0"/>
                </a:lnTo>
                <a:close/>
              </a:path>
            </a:pathLst>
          </a:custGeom>
          <a:blipFill>
            <a:blip r:embed="rId2"/>
            <a:stretch>
              <a:fillRect/>
            </a:stretch>
          </a:blipFill>
        </p:spPr>
        <p:txBody>
          <a:bodyPr/>
          <a:lstStyle/>
          <a:p>
            <a:endParaRPr lang="de-DE"/>
          </a:p>
        </p:txBody>
      </p:sp>
      <p:sp>
        <p:nvSpPr>
          <p:cNvPr id="7" name="TextBox 7"/>
          <p:cNvSpPr txBox="1"/>
          <p:nvPr/>
        </p:nvSpPr>
        <p:spPr>
          <a:xfrm rot="77028">
            <a:off x="4866616" y="1464494"/>
            <a:ext cx="560809" cy="1587722"/>
          </a:xfrm>
          <a:prstGeom prst="rect">
            <a:avLst/>
          </a:prstGeom>
        </p:spPr>
        <p:txBody>
          <a:bodyPr lIns="0" tIns="0" rIns="0" bIns="0" rtlCol="0" anchor="t">
            <a:spAutoFit/>
          </a:bodyPr>
          <a:lstStyle/>
          <a:p>
            <a:pPr algn="l">
              <a:lnSpc>
                <a:spcPts val="11712"/>
              </a:lnSpc>
            </a:pPr>
            <a:r>
              <a:rPr lang="en-US" sz="8366">
                <a:solidFill>
                  <a:srgbClr val="197C35"/>
                </a:solidFill>
                <a:latin typeface="Aloja"/>
                <a:ea typeface="Aloja"/>
                <a:cs typeface="Aloja"/>
                <a:sym typeface="Aloja"/>
              </a:rPr>
              <a:t>C</a:t>
            </a:r>
          </a:p>
        </p:txBody>
      </p:sp>
      <p:sp>
        <p:nvSpPr>
          <p:cNvPr id="8" name="TextBox 8"/>
          <p:cNvSpPr txBox="1"/>
          <p:nvPr/>
        </p:nvSpPr>
        <p:spPr>
          <a:xfrm>
            <a:off x="1750685" y="3431477"/>
            <a:ext cx="7088190" cy="5986272"/>
          </a:xfrm>
          <a:prstGeom prst="rect">
            <a:avLst/>
          </a:prstGeom>
        </p:spPr>
        <p:txBody>
          <a:bodyPr lIns="0" tIns="0" rIns="0" bIns="0" rtlCol="0" anchor="t">
            <a:spAutoFit/>
          </a:bodyPr>
          <a:lstStyle/>
          <a:p>
            <a:pPr algn="l">
              <a:lnSpc>
                <a:spcPts val="3429"/>
              </a:lnSpc>
            </a:pPr>
            <a:r>
              <a:rPr lang="en-US" sz="2700">
                <a:solidFill>
                  <a:srgbClr val="197C35"/>
                </a:solidFill>
                <a:latin typeface="Cerebri"/>
                <a:ea typeface="Cerebri"/>
                <a:cs typeface="Cerebri"/>
                <a:sym typeface="Cerebri"/>
              </a:rPr>
              <a:t>La réponse A est fausse, car la température de germination des céréales d’hiver est également atteinte en septembre. La température optimale seule ne suffit pas si d’autres facteurs comme la lumière et les conditions météorologiques ne sont pas favorables.</a:t>
            </a:r>
          </a:p>
          <a:p>
            <a:pPr algn="l">
              <a:lnSpc>
                <a:spcPts val="3429"/>
              </a:lnSpc>
            </a:pPr>
            <a:endParaRPr lang="en-US" sz="2700">
              <a:solidFill>
                <a:srgbClr val="197C35"/>
              </a:solidFill>
              <a:latin typeface="Cerebri"/>
              <a:ea typeface="Cerebri"/>
              <a:cs typeface="Cerebri"/>
              <a:sym typeface="Cerebri"/>
            </a:endParaRPr>
          </a:p>
          <a:p>
            <a:pPr algn="l">
              <a:lnSpc>
                <a:spcPts val="3429"/>
              </a:lnSpc>
            </a:pPr>
            <a:r>
              <a:rPr lang="en-US" sz="2700">
                <a:solidFill>
                  <a:srgbClr val="197C35"/>
                </a:solidFill>
                <a:latin typeface="Cerebri"/>
                <a:ea typeface="Cerebri"/>
                <a:cs typeface="Cerebri"/>
                <a:sym typeface="Cerebri"/>
              </a:rPr>
              <a:t>La réponse B est également incorrecte, car la teneur en eau du sol peut beaucoup varier en octobre et n’est pas le facteur déterminant. Ce qui compte, c’est l’ensemble des conditions du site, en particulier la lumière et la température du sol.</a:t>
            </a:r>
          </a:p>
        </p:txBody>
      </p:sp>
      <p:sp>
        <p:nvSpPr>
          <p:cNvPr id="9" name="Freeform 9"/>
          <p:cNvSpPr/>
          <p:nvPr/>
        </p:nvSpPr>
        <p:spPr>
          <a:xfrm>
            <a:off x="6429596" y="9616823"/>
            <a:ext cx="2828704" cy="1290596"/>
          </a:xfrm>
          <a:custGeom>
            <a:avLst/>
            <a:gdLst/>
            <a:ahLst/>
            <a:cxnLst/>
            <a:rect l="l" t="t" r="r" b="b"/>
            <a:pathLst>
              <a:path w="2828704" h="1290596">
                <a:moveTo>
                  <a:pt x="0" y="0"/>
                </a:moveTo>
                <a:lnTo>
                  <a:pt x="2828704" y="0"/>
                </a:lnTo>
                <a:lnTo>
                  <a:pt x="2828704" y="1290596"/>
                </a:lnTo>
                <a:lnTo>
                  <a:pt x="0" y="129059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de-DE"/>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9E265"/>
        </a:solidFill>
        <a:effectLst/>
      </p:bgPr>
    </p:bg>
    <p:spTree>
      <p:nvGrpSpPr>
        <p:cNvPr id="1" name=""/>
        <p:cNvGrpSpPr/>
        <p:nvPr/>
      </p:nvGrpSpPr>
      <p:grpSpPr>
        <a:xfrm>
          <a:off x="0" y="0"/>
          <a:ext cx="0" cy="0"/>
          <a:chOff x="0" y="0"/>
          <a:chExt cx="0" cy="0"/>
        </a:xfrm>
      </p:grpSpPr>
      <p:grpSp>
        <p:nvGrpSpPr>
          <p:cNvPr id="2" name="Group 2"/>
          <p:cNvGrpSpPr/>
          <p:nvPr/>
        </p:nvGrpSpPr>
        <p:grpSpPr>
          <a:xfrm>
            <a:off x="0" y="7520000"/>
            <a:ext cx="10287000" cy="3221160"/>
            <a:chOff x="0" y="0"/>
            <a:chExt cx="4476601" cy="1401755"/>
          </a:xfrm>
        </p:grpSpPr>
        <p:sp>
          <p:nvSpPr>
            <p:cNvPr id="3" name="Freeform 3"/>
            <p:cNvSpPr/>
            <p:nvPr/>
          </p:nvSpPr>
          <p:spPr>
            <a:xfrm>
              <a:off x="0" y="0"/>
              <a:ext cx="4476602" cy="1401755"/>
            </a:xfrm>
            <a:custGeom>
              <a:avLst/>
              <a:gdLst/>
              <a:ahLst/>
              <a:cxnLst/>
              <a:rect l="l" t="t" r="r" b="b"/>
              <a:pathLst>
                <a:path w="4476602" h="1401755">
                  <a:moveTo>
                    <a:pt x="0" y="0"/>
                  </a:moveTo>
                  <a:lnTo>
                    <a:pt x="4476602" y="0"/>
                  </a:lnTo>
                  <a:lnTo>
                    <a:pt x="4476602" y="1401755"/>
                  </a:lnTo>
                  <a:lnTo>
                    <a:pt x="0" y="1401755"/>
                  </a:lnTo>
                  <a:close/>
                </a:path>
              </a:pathLst>
            </a:custGeom>
            <a:solidFill>
              <a:srgbClr val="C9E265"/>
            </a:solidFill>
          </p:spPr>
          <p:txBody>
            <a:bodyPr/>
            <a:lstStyle/>
            <a:p>
              <a:endParaRPr lang="de-DE"/>
            </a:p>
          </p:txBody>
        </p:sp>
      </p:grpSp>
      <p:grpSp>
        <p:nvGrpSpPr>
          <p:cNvPr id="4" name="Group 4"/>
          <p:cNvGrpSpPr>
            <a:grpSpLocks noChangeAspect="1"/>
          </p:cNvGrpSpPr>
          <p:nvPr/>
        </p:nvGrpSpPr>
        <p:grpSpPr>
          <a:xfrm>
            <a:off x="1028700" y="1978225"/>
            <a:ext cx="8230557" cy="8040055"/>
            <a:chOff x="0" y="0"/>
            <a:chExt cx="4828540" cy="4716780"/>
          </a:xfrm>
        </p:grpSpPr>
        <p:sp>
          <p:nvSpPr>
            <p:cNvPr id="5" name="Freeform 5"/>
            <p:cNvSpPr/>
            <p:nvPr/>
          </p:nvSpPr>
          <p:spPr>
            <a:xfrm>
              <a:off x="0" y="-7620"/>
              <a:ext cx="4833620" cy="4726940"/>
            </a:xfrm>
            <a:custGeom>
              <a:avLst/>
              <a:gdLst/>
              <a:ahLst/>
              <a:cxnLst/>
              <a:rect l="l" t="t" r="r" b="b"/>
              <a:pathLst>
                <a:path w="4833620" h="472694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blipFill>
              <a:blip r:embed="rId2"/>
              <a:stretch>
                <a:fillRect l="-23225" r="-23225"/>
              </a:stretch>
            </a:blipFill>
          </p:spPr>
          <p:txBody>
            <a:bodyPr/>
            <a:lstStyle/>
            <a:p>
              <a:endParaRPr lang="de-DE"/>
            </a:p>
          </p:txBody>
        </p:sp>
      </p:grpSp>
      <p:sp>
        <p:nvSpPr>
          <p:cNvPr id="6" name="Freeform 6"/>
          <p:cNvSpPr/>
          <p:nvPr/>
        </p:nvSpPr>
        <p:spPr>
          <a:xfrm>
            <a:off x="571832" y="1308273"/>
            <a:ext cx="1461725" cy="1704996"/>
          </a:xfrm>
          <a:custGeom>
            <a:avLst/>
            <a:gdLst/>
            <a:ahLst/>
            <a:cxnLst/>
            <a:rect l="l" t="t" r="r" b="b"/>
            <a:pathLst>
              <a:path w="1461725" h="1704996">
                <a:moveTo>
                  <a:pt x="0" y="0"/>
                </a:moveTo>
                <a:lnTo>
                  <a:pt x="1461724" y="0"/>
                </a:lnTo>
                <a:lnTo>
                  <a:pt x="1461724" y="1704996"/>
                </a:lnTo>
                <a:lnTo>
                  <a:pt x="0" y="1704996"/>
                </a:lnTo>
                <a:lnTo>
                  <a:pt x="0" y="0"/>
                </a:lnTo>
                <a:close/>
              </a:path>
            </a:pathLst>
          </a:custGeom>
          <a:blipFill>
            <a:blip r:embed="rId3"/>
            <a:stretch>
              <a:fillRect/>
            </a:stretch>
          </a:blipFill>
        </p:spPr>
        <p:txBody>
          <a:bodyPr/>
          <a:lstStyle/>
          <a:p>
            <a:endParaRPr lang="de-DE"/>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387</Words>
  <Application>Microsoft Office PowerPoint</Application>
  <PresentationFormat>Benutzerdefiniert</PresentationFormat>
  <Paragraphs>30</Paragraphs>
  <Slides>9</Slides>
  <Notes>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9</vt:i4>
      </vt:variant>
    </vt:vector>
  </HeadingPairs>
  <TitlesOfParts>
    <vt:vector size="15" baseType="lpstr">
      <vt:lpstr>Cerebri</vt:lpstr>
      <vt:lpstr>Arial</vt:lpstr>
      <vt:lpstr>Cerebri Bold</vt:lpstr>
      <vt:lpstr>Calibri</vt:lpstr>
      <vt:lpstr>Aloja</vt:lpstr>
      <vt:lpstr>Office Theme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Quiz10</dc:title>
  <dc:creator>Marie-Luise Simon (Agroimage)</dc:creator>
  <cp:lastModifiedBy>Simon Marie-Luise</cp:lastModifiedBy>
  <cp:revision>1</cp:revision>
  <dcterms:created xsi:type="dcterms:W3CDTF">2006-08-16T00:00:00Z</dcterms:created>
  <dcterms:modified xsi:type="dcterms:W3CDTF">2025-10-29T09:23:18Z</dcterms:modified>
  <dc:identifier>DAG3DrWgklg</dc:identifier>
</cp:coreProperties>
</file>