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16819" y="5570695"/>
            <a:ext cx="6653361" cy="3100677"/>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Was ist ein Risiko beim Einlagern von Kartoffeln im Oktober?</a:t>
            </a:r>
          </a:p>
        </p:txBody>
      </p:sp>
      <p:sp>
        <p:nvSpPr>
          <p:cNvPr id="7" name="Freeform 7"/>
          <p:cNvSpPr/>
          <p:nvPr/>
        </p:nvSpPr>
        <p:spPr>
          <a:xfrm>
            <a:off x="6389522"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59877" y="5435457"/>
            <a:ext cx="6567245" cy="3100677"/>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Quel est un risque lors du stockage des pommes de terre en octobre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428955"/>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3366" y="4133033"/>
            <a:ext cx="579065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Keimung durch zu hohe Lagertemperatur</a:t>
            </a:r>
          </a:p>
        </p:txBody>
      </p:sp>
      <p:sp>
        <p:nvSpPr>
          <p:cNvPr id="10" name="TextBox 10"/>
          <p:cNvSpPr txBox="1"/>
          <p:nvPr/>
        </p:nvSpPr>
        <p:spPr>
          <a:xfrm>
            <a:off x="3063366" y="5679934"/>
            <a:ext cx="525855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Schimmel durch zu niedrige Temperatur</a:t>
            </a:r>
          </a:p>
        </p:txBody>
      </p:sp>
      <p:sp>
        <p:nvSpPr>
          <p:cNvPr id="11" name="TextBox 11"/>
          <p:cNvSpPr txBox="1"/>
          <p:nvPr/>
        </p:nvSpPr>
        <p:spPr>
          <a:xfrm>
            <a:off x="3063366" y="7328419"/>
            <a:ext cx="499877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Erfrierung durch Kondenswasser</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7860" y="4133033"/>
            <a:ext cx="5518325"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Germination due à une température de stockage trop élevée</a:t>
            </a:r>
          </a:p>
        </p:txBody>
      </p:sp>
      <p:sp>
        <p:nvSpPr>
          <p:cNvPr id="10" name="TextBox 10"/>
          <p:cNvSpPr txBox="1"/>
          <p:nvPr/>
        </p:nvSpPr>
        <p:spPr>
          <a:xfrm>
            <a:off x="3067860" y="5882007"/>
            <a:ext cx="5820129"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Moisissure due à une température trop basse</a:t>
            </a:r>
          </a:p>
        </p:txBody>
      </p:sp>
      <p:sp>
        <p:nvSpPr>
          <p:cNvPr id="11" name="TextBox 11"/>
          <p:cNvSpPr txBox="1"/>
          <p:nvPr/>
        </p:nvSpPr>
        <p:spPr>
          <a:xfrm>
            <a:off x="3067860" y="7328419"/>
            <a:ext cx="551832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Gel causé par la condensation d’eau</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1967562" y="3743184"/>
            <a:ext cx="6676265" cy="570738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Kartoffeln sollten bei konstant kühlen Temperaturen von etwa 4 bis 6 Grad Celsius gelagert werden. Wenn die Lagertemperatur zu hoch ist, beginnt die Knolle vorzeitig zu keimen. Das mindert die Qualität und führt zu Verlusten, da gekeimte Kartoffeln schneller schrumpfen und an Nährwert verlieren. Dunkelheit ist ebenfalls entscheidend, da Licht zusätzlich die Keimung fördert und zur Bildung von Solanin führen kann.</a:t>
            </a:r>
          </a:p>
        </p:txBody>
      </p:sp>
      <p:sp>
        <p:nvSpPr>
          <p:cNvPr id="8" name="Freeform 8"/>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A</a:t>
            </a:r>
          </a:p>
        </p:txBody>
      </p:sp>
      <p:sp>
        <p:nvSpPr>
          <p:cNvPr id="8" name="TextBox 8"/>
          <p:cNvSpPr txBox="1"/>
          <p:nvPr/>
        </p:nvSpPr>
        <p:spPr>
          <a:xfrm>
            <a:off x="1908709" y="3748808"/>
            <a:ext cx="6750530" cy="5804408"/>
          </a:xfrm>
          <a:prstGeom prst="rect">
            <a:avLst/>
          </a:prstGeom>
        </p:spPr>
        <p:txBody>
          <a:bodyPr lIns="0" tIns="0" rIns="0" bIns="0" rtlCol="0" anchor="t">
            <a:spAutoFit/>
          </a:bodyPr>
          <a:lstStyle/>
          <a:p>
            <a:pPr algn="l">
              <a:lnSpc>
                <a:spcPts val="3556"/>
              </a:lnSpc>
            </a:pPr>
            <a:r>
              <a:rPr lang="en-US" sz="2800">
                <a:solidFill>
                  <a:srgbClr val="197C35"/>
                </a:solidFill>
                <a:latin typeface="Cerebri"/>
                <a:ea typeface="Cerebri"/>
                <a:cs typeface="Cerebri"/>
                <a:sym typeface="Cerebri"/>
              </a:rPr>
              <a:t>Antwort B ist falsch, denn niedrige Temperaturen führen bei Kartoffeln nicht zu Schimmel, solange die Belüftung stimmt. Schimmel entsteht eher durch Feuchtigkeit und schlechte Lagerhygiene.</a:t>
            </a:r>
          </a:p>
          <a:p>
            <a:pPr algn="l">
              <a:lnSpc>
                <a:spcPts val="3556"/>
              </a:lnSpc>
            </a:pPr>
            <a:endParaRPr lang="en-US" sz="2800">
              <a:solidFill>
                <a:srgbClr val="197C35"/>
              </a:solidFill>
              <a:latin typeface="Cerebri"/>
              <a:ea typeface="Cerebri"/>
              <a:cs typeface="Cerebri"/>
              <a:sym typeface="Cerebri"/>
            </a:endParaRPr>
          </a:p>
          <a:p>
            <a:pPr algn="l">
              <a:lnSpc>
                <a:spcPts val="3556"/>
              </a:lnSpc>
            </a:pPr>
            <a:r>
              <a:rPr lang="en-US" sz="2800">
                <a:solidFill>
                  <a:srgbClr val="197C35"/>
                </a:solidFill>
                <a:latin typeface="Cerebri"/>
                <a:ea typeface="Cerebri"/>
                <a:cs typeface="Cerebri"/>
                <a:sym typeface="Cerebri"/>
              </a:rPr>
              <a:t>Antwort C ist ebenfalls nicht korrekt, denn Erfrierungen durch Kondenswasser treten erst bei Frostgefahr auf. Bei üblichen Lagerbedingungen im Oktober ist Frost in Innenräumen kein Thema. Die Hauptgefahr in dieser Phase bleibt die Keimung durch zu hohe Temperaturen.</a:t>
            </a:r>
          </a:p>
        </p:txBody>
      </p:sp>
      <p:sp>
        <p:nvSpPr>
          <p:cNvPr id="9" name="Freeform 9"/>
          <p:cNvSpPr/>
          <p:nvPr/>
        </p:nvSpPr>
        <p:spPr>
          <a:xfrm>
            <a:off x="6429596" y="9858137"/>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A</a:t>
            </a:r>
          </a:p>
        </p:txBody>
      </p:sp>
      <p:sp>
        <p:nvSpPr>
          <p:cNvPr id="8" name="TextBox 8"/>
          <p:cNvSpPr txBox="1"/>
          <p:nvPr/>
        </p:nvSpPr>
        <p:spPr>
          <a:xfrm>
            <a:off x="1902618" y="3602245"/>
            <a:ext cx="6805933" cy="6051169"/>
          </a:xfrm>
          <a:prstGeom prst="rect">
            <a:avLst/>
          </a:prstGeom>
        </p:spPr>
        <p:txBody>
          <a:bodyPr lIns="0" tIns="0" rIns="0" bIns="0" rtlCol="0" anchor="t">
            <a:spAutoFit/>
          </a:bodyPr>
          <a:lstStyle/>
          <a:p>
            <a:pPr algn="l">
              <a:lnSpc>
                <a:spcPts val="3683"/>
              </a:lnSpc>
            </a:pPr>
            <a:r>
              <a:rPr lang="en-US" sz="2900">
                <a:solidFill>
                  <a:srgbClr val="197C35"/>
                </a:solidFill>
                <a:latin typeface="Cerebri"/>
                <a:ea typeface="Cerebri"/>
                <a:cs typeface="Cerebri"/>
                <a:sym typeface="Cerebri"/>
              </a:rPr>
              <a:t>Les pommes de terre doivent être stockées à des températures fraîches et constantes d’environ 4 à 6 °C. Si la température de stockage est trop élevée, le tubercule commence à germer prématurément. Cela réduit la qualité et entraîne des pertes, car les pommes de terre germées se dessèchent plus vite et perdent de leur valeur nutritive. L’obscurité est également importante, car la lumière favorise en plus la germination et peut provoquer la formation de solanine.</a:t>
            </a:r>
          </a:p>
        </p:txBody>
      </p:sp>
      <p:sp>
        <p:nvSpPr>
          <p:cNvPr id="9" name="Freeform 9"/>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815519" y="3217164"/>
            <a:ext cx="6936910" cy="6414897"/>
          </a:xfrm>
          <a:prstGeom prst="rect">
            <a:avLst/>
          </a:prstGeom>
        </p:spPr>
        <p:txBody>
          <a:bodyPr lIns="0" tIns="0" rIns="0" bIns="0" rtlCol="0" anchor="t">
            <a:spAutoFit/>
          </a:bodyPr>
          <a:lstStyle/>
          <a:p>
            <a:pPr algn="l">
              <a:lnSpc>
                <a:spcPts val="3429"/>
              </a:lnSpc>
            </a:pPr>
            <a:r>
              <a:rPr lang="en-US" sz="2700">
                <a:solidFill>
                  <a:srgbClr val="197C35"/>
                </a:solidFill>
                <a:latin typeface="Cerebri"/>
                <a:ea typeface="Cerebri"/>
                <a:cs typeface="Cerebri"/>
                <a:sym typeface="Cerebri"/>
              </a:rPr>
              <a:t>La réponse B est fausse, car des températures basses ne provoquent pas de moisissure sur les pommes de terre tant que l’aération est correcte. Les moisissures apparaissent plutôt en cas d’humidité et de mauvaises conditions d’hygiène du local.</a:t>
            </a:r>
          </a:p>
          <a:p>
            <a:pPr algn="l">
              <a:lnSpc>
                <a:spcPts val="3429"/>
              </a:lnSpc>
            </a:pPr>
            <a:endParaRPr lang="en-US" sz="2700">
              <a:solidFill>
                <a:srgbClr val="197C35"/>
              </a:solidFill>
              <a:latin typeface="Cerebri"/>
              <a:ea typeface="Cerebri"/>
              <a:cs typeface="Cerebri"/>
              <a:sym typeface="Cerebri"/>
            </a:endParaRPr>
          </a:p>
          <a:p>
            <a:pPr algn="l">
              <a:lnSpc>
                <a:spcPts val="3429"/>
              </a:lnSpc>
            </a:pPr>
            <a:r>
              <a:rPr lang="en-US" sz="2700">
                <a:solidFill>
                  <a:srgbClr val="197C35"/>
                </a:solidFill>
                <a:latin typeface="Cerebri"/>
                <a:ea typeface="Cerebri"/>
                <a:cs typeface="Cerebri"/>
                <a:sym typeface="Cerebri"/>
              </a:rPr>
              <a:t>La réponse C est également incorrecte, car le gel dû à la condensation ne survient qu’en cas de risque de gel réel. Dans des conditions de stockage habituelles en octobre, le gel n’est pas un problème en intérieur. Le principal risque à ce stade reste la germination causée par des températures trop élevées.</a:t>
            </a:r>
          </a:p>
        </p:txBody>
      </p:sp>
      <p:sp>
        <p:nvSpPr>
          <p:cNvPr id="9" name="Freeform 9"/>
          <p:cNvSpPr/>
          <p:nvPr/>
        </p:nvSpPr>
        <p:spPr>
          <a:xfrm>
            <a:off x="6429596" y="9616823"/>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1978225"/>
            <a:ext cx="8230557" cy="8040055"/>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15010" r="-15010"/>
              </a:stretch>
            </a:blipFill>
          </p:spPr>
          <p:txBody>
            <a:bodyPr/>
            <a:lstStyle/>
            <a:p>
              <a:endParaRPr lang="de-DE"/>
            </a:p>
          </p:txBody>
        </p:sp>
      </p:grpSp>
      <p:sp>
        <p:nvSpPr>
          <p:cNvPr id="6" name="Freeform 6"/>
          <p:cNvSpPr/>
          <p:nvPr/>
        </p:nvSpPr>
        <p:spPr>
          <a:xfrm>
            <a:off x="571832" y="1308273"/>
            <a:ext cx="1461725" cy="1704996"/>
          </a:xfrm>
          <a:custGeom>
            <a:avLst/>
            <a:gdLst/>
            <a:ahLst/>
            <a:cxnLst/>
            <a:rect l="l" t="t" r="r" b="b"/>
            <a:pathLst>
              <a:path w="1461725" h="1704996">
                <a:moveTo>
                  <a:pt x="0" y="0"/>
                </a:moveTo>
                <a:lnTo>
                  <a:pt x="1461724" y="0"/>
                </a:lnTo>
                <a:lnTo>
                  <a:pt x="1461724"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Benutzerdefiniert</PresentationFormat>
  <Paragraphs>30</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Cerebri</vt:lpstr>
      <vt:lpstr>Arial</vt:lpstr>
      <vt:lpstr>Cerebri Bold</vt:lpstr>
      <vt:lpstr>Calibri</vt:lpstr>
      <vt:lpstr>Aloja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9</dc:title>
  <dc:creator>Marie-Luise Simon (Agroimage)</dc:creator>
  <cp:lastModifiedBy>Simon Marie-Luise</cp:lastModifiedBy>
  <cp:revision>1</cp:revision>
  <dcterms:created xsi:type="dcterms:W3CDTF">2006-08-16T00:00:00Z</dcterms:created>
  <dcterms:modified xsi:type="dcterms:W3CDTF">2025-10-29T09:22:29Z</dcterms:modified>
  <dc:identifier>DAG2hj_YIpo</dc:identifier>
</cp:coreProperties>
</file>