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0287000" cy="12852400"/>
  <p:notesSz cx="6858000" cy="9144000"/>
  <p:embeddedFontLst>
    <p:embeddedFont>
      <p:font typeface="Aloja" panose="020B0604020202020204" charset="0"/>
      <p:regular r:id="rId11"/>
    </p:embeddedFont>
    <p:embeddedFont>
      <p:font typeface="Cerebri" panose="020B0604020202020204" charset="0"/>
      <p:regular r:id="rId12"/>
    </p:embeddedFont>
    <p:embeddedFont>
      <p:font typeface="Cerebr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2684"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006456"/>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060990"/>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16819" y="5570695"/>
            <a:ext cx="6653361" cy="2325508"/>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Weshalb ist die Bodenbearbeitung im Herbst oft flach?</a:t>
            </a:r>
          </a:p>
        </p:txBody>
      </p:sp>
      <p:sp>
        <p:nvSpPr>
          <p:cNvPr id="7" name="Freeform 7"/>
          <p:cNvSpPr/>
          <p:nvPr/>
        </p:nvSpPr>
        <p:spPr>
          <a:xfrm>
            <a:off x="6389522" y="9566851"/>
            <a:ext cx="2740562" cy="1250381"/>
          </a:xfrm>
          <a:custGeom>
            <a:avLst/>
            <a:gdLst/>
            <a:ahLst/>
            <a:cxnLst/>
            <a:rect l="l" t="t" r="r" b="b"/>
            <a:pathLst>
              <a:path w="2740562" h="1250381">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857292" y="1888865"/>
            <a:ext cx="1724224" cy="2011182"/>
          </a:xfrm>
          <a:custGeom>
            <a:avLst/>
            <a:gdLst/>
            <a:ahLst/>
            <a:cxnLst/>
            <a:rect l="l" t="t" r="r" b="b"/>
            <a:pathLst>
              <a:path w="1724224" h="2011182">
                <a:moveTo>
                  <a:pt x="0" y="0"/>
                </a:moveTo>
                <a:lnTo>
                  <a:pt x="1724224" y="0"/>
                </a:lnTo>
                <a:lnTo>
                  <a:pt x="1724224"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207782" y="1346412"/>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21459" y="3296940"/>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160270" y="8125519"/>
            <a:ext cx="9966461" cy="312079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52365" y="3180052"/>
            <a:ext cx="7782270" cy="7602144"/>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a:off x="1859877" y="5435457"/>
            <a:ext cx="6567245" cy="3100677"/>
          </a:xfrm>
          <a:prstGeom prst="rect">
            <a:avLst/>
          </a:prstGeom>
        </p:spPr>
        <p:txBody>
          <a:bodyPr lIns="0" tIns="0" rIns="0" bIns="0" rtlCol="0" anchor="t">
            <a:spAutoFit/>
          </a:bodyPr>
          <a:lstStyle/>
          <a:p>
            <a:pPr algn="ctr">
              <a:lnSpc>
                <a:spcPts val="6122"/>
              </a:lnSpc>
            </a:pPr>
            <a:r>
              <a:rPr lang="en-US" sz="5102" b="1">
                <a:solidFill>
                  <a:srgbClr val="197C35"/>
                </a:solidFill>
                <a:latin typeface="Cerebri Bold"/>
                <a:ea typeface="Cerebri Bold"/>
                <a:cs typeface="Cerebri Bold"/>
                <a:sym typeface="Cerebri Bold"/>
              </a:rPr>
              <a:t>Pourquoi le travail du sol est-il souvent superficiel en automne ?</a:t>
            </a:r>
          </a:p>
        </p:txBody>
      </p:sp>
      <p:sp>
        <p:nvSpPr>
          <p:cNvPr id="7" name="Freeform 7"/>
          <p:cNvSpPr/>
          <p:nvPr/>
        </p:nvSpPr>
        <p:spPr>
          <a:xfrm>
            <a:off x="6389522" y="9685914"/>
            <a:ext cx="2740562" cy="1250381"/>
          </a:xfrm>
          <a:custGeom>
            <a:avLst/>
            <a:gdLst/>
            <a:ahLst/>
            <a:cxnLst/>
            <a:rect l="l" t="t" r="r" b="b"/>
            <a:pathLst>
              <a:path w="2740562" h="1250381">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8" name="Freeform 8"/>
          <p:cNvSpPr/>
          <p:nvPr/>
        </p:nvSpPr>
        <p:spPr>
          <a:xfrm>
            <a:off x="997766" y="1997930"/>
            <a:ext cx="1724224" cy="2011182"/>
          </a:xfrm>
          <a:custGeom>
            <a:avLst/>
            <a:gdLst/>
            <a:ahLst/>
            <a:cxnLst/>
            <a:rect l="l" t="t" r="r" b="b"/>
            <a:pathLst>
              <a:path w="1724224" h="2011182">
                <a:moveTo>
                  <a:pt x="0" y="0"/>
                </a:moveTo>
                <a:lnTo>
                  <a:pt x="1724223" y="0"/>
                </a:lnTo>
                <a:lnTo>
                  <a:pt x="1724223" y="2011182"/>
                </a:lnTo>
                <a:lnTo>
                  <a:pt x="0" y="2011182"/>
                </a:lnTo>
                <a:lnTo>
                  <a:pt x="0" y="0"/>
                </a:lnTo>
                <a:close/>
              </a:path>
            </a:pathLst>
          </a:custGeom>
          <a:blipFill>
            <a:blip r:embed="rId4"/>
            <a:stretch>
              <a:fillRect/>
            </a:stretch>
          </a:blipFill>
        </p:spPr>
        <p:txBody>
          <a:bodyPr/>
          <a:lstStyle/>
          <a:p>
            <a:endParaRPr lang="de-DE"/>
          </a:p>
        </p:txBody>
      </p:sp>
      <p:sp>
        <p:nvSpPr>
          <p:cNvPr id="9" name="TextBox 9"/>
          <p:cNvSpPr txBox="1"/>
          <p:nvPr/>
        </p:nvSpPr>
        <p:spPr>
          <a:xfrm>
            <a:off x="3087510" y="1455477"/>
            <a:ext cx="4217217" cy="1548044"/>
          </a:xfrm>
          <a:prstGeom prst="rect">
            <a:avLst/>
          </a:prstGeom>
        </p:spPr>
        <p:txBody>
          <a:bodyPr lIns="0" tIns="0" rIns="0" bIns="0" rtlCol="0" anchor="t">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id="10" name="TextBox 10"/>
          <p:cNvSpPr txBox="1"/>
          <p:nvPr/>
        </p:nvSpPr>
        <p:spPr>
          <a:xfrm>
            <a:off x="2774078" y="3376032"/>
            <a:ext cx="4844082" cy="404952"/>
          </a:xfrm>
          <a:prstGeom prst="rect">
            <a:avLst/>
          </a:prstGeom>
        </p:spPr>
        <p:txBody>
          <a:bodyPr lIns="0" tIns="0" rIns="0" bIns="0" rtlCol="0" anchor="t">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37682"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37682" y="5428955"/>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37682"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3366" y="4133033"/>
            <a:ext cx="579065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tiefes Pflügen die Mikroorganismen stört</a:t>
            </a:r>
          </a:p>
        </p:txBody>
      </p:sp>
      <p:sp>
        <p:nvSpPr>
          <p:cNvPr id="10" name="TextBox 10"/>
          <p:cNvSpPr txBox="1"/>
          <p:nvPr/>
        </p:nvSpPr>
        <p:spPr>
          <a:xfrm>
            <a:off x="3063366" y="5679934"/>
            <a:ext cx="5258550"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tiefer Bodenfrost sonst zu Verdichtungen führt</a:t>
            </a:r>
          </a:p>
        </p:txBody>
      </p:sp>
      <p:sp>
        <p:nvSpPr>
          <p:cNvPr id="11" name="TextBox 11"/>
          <p:cNvSpPr txBox="1"/>
          <p:nvPr/>
        </p:nvSpPr>
        <p:spPr>
          <a:xfrm>
            <a:off x="3063366" y="7328419"/>
            <a:ext cx="499877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Weil flache Bearbeitung Erosion vorbeugt</a:t>
            </a:r>
          </a:p>
        </p:txBody>
      </p:sp>
      <p:sp>
        <p:nvSpPr>
          <p:cNvPr id="12" name="Freeform 12"/>
          <p:cNvSpPr/>
          <p:nvPr/>
        </p:nvSpPr>
        <p:spPr>
          <a:xfrm>
            <a:off x="735847" y="1659239"/>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225738" y="2243479"/>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TextBox 6"/>
          <p:cNvSpPr txBox="1"/>
          <p:nvPr/>
        </p:nvSpPr>
        <p:spPr>
          <a:xfrm rot="77028">
            <a:off x="2242176" y="3882053"/>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A </a:t>
            </a:r>
          </a:p>
        </p:txBody>
      </p:sp>
      <p:sp>
        <p:nvSpPr>
          <p:cNvPr id="7" name="TextBox 7"/>
          <p:cNvSpPr txBox="1"/>
          <p:nvPr/>
        </p:nvSpPr>
        <p:spPr>
          <a:xfrm rot="77028">
            <a:off x="2242176" y="557275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B</a:t>
            </a:r>
          </a:p>
        </p:txBody>
      </p:sp>
      <p:sp>
        <p:nvSpPr>
          <p:cNvPr id="8" name="TextBox 8"/>
          <p:cNvSpPr txBox="1"/>
          <p:nvPr/>
        </p:nvSpPr>
        <p:spPr>
          <a:xfrm rot="77028">
            <a:off x="2242176" y="7077439"/>
            <a:ext cx="560809" cy="1150835"/>
          </a:xfrm>
          <a:prstGeom prst="rect">
            <a:avLst/>
          </a:prstGeom>
        </p:spPr>
        <p:txBody>
          <a:bodyPr lIns="0" tIns="0" rIns="0" bIns="0" rtlCol="0" anchor="t">
            <a:spAutoFit/>
          </a:bodyPr>
          <a:lstStyle/>
          <a:p>
            <a:pPr algn="l">
              <a:lnSpc>
                <a:spcPts val="8493"/>
              </a:lnSpc>
            </a:pPr>
            <a:r>
              <a:rPr lang="en-US" sz="6066">
                <a:solidFill>
                  <a:srgbClr val="197C35"/>
                </a:solidFill>
                <a:latin typeface="Aloja"/>
                <a:ea typeface="Aloja"/>
                <a:cs typeface="Aloja"/>
                <a:sym typeface="Aloja"/>
              </a:rPr>
              <a:t>C</a:t>
            </a:r>
          </a:p>
        </p:txBody>
      </p:sp>
      <p:sp>
        <p:nvSpPr>
          <p:cNvPr id="9" name="TextBox 9"/>
          <p:cNvSpPr txBox="1"/>
          <p:nvPr/>
        </p:nvSpPr>
        <p:spPr>
          <a:xfrm>
            <a:off x="3067860" y="4133033"/>
            <a:ext cx="5518325" cy="12668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qu’un labour profond perturberait les micro-organismes</a:t>
            </a:r>
          </a:p>
        </p:txBody>
      </p:sp>
      <p:sp>
        <p:nvSpPr>
          <p:cNvPr id="10" name="TextBox 10"/>
          <p:cNvSpPr txBox="1"/>
          <p:nvPr/>
        </p:nvSpPr>
        <p:spPr>
          <a:xfrm>
            <a:off x="3067860" y="5882007"/>
            <a:ext cx="5820129"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qu’un gel profond provoquerait des compactages</a:t>
            </a:r>
          </a:p>
        </p:txBody>
      </p:sp>
      <p:sp>
        <p:nvSpPr>
          <p:cNvPr id="11" name="TextBox 11"/>
          <p:cNvSpPr txBox="1"/>
          <p:nvPr/>
        </p:nvSpPr>
        <p:spPr>
          <a:xfrm>
            <a:off x="3067860" y="7328419"/>
            <a:ext cx="5518325" cy="847725"/>
          </a:xfrm>
          <a:prstGeom prst="rect">
            <a:avLst/>
          </a:prstGeom>
        </p:spPr>
        <p:txBody>
          <a:bodyPr lIns="0" tIns="0" rIns="0" bIns="0" rtlCol="0" anchor="t">
            <a:spAutoFit/>
          </a:bodyPr>
          <a:lstStyle/>
          <a:p>
            <a:pPr algn="l">
              <a:lnSpc>
                <a:spcPts val="3300"/>
              </a:lnSpc>
            </a:pPr>
            <a:r>
              <a:rPr lang="en-US" sz="3000">
                <a:solidFill>
                  <a:srgbClr val="197C35"/>
                </a:solidFill>
                <a:latin typeface="Cerebri"/>
                <a:ea typeface="Cerebri"/>
                <a:cs typeface="Cerebri"/>
                <a:sym typeface="Cerebri"/>
              </a:rPr>
              <a:t>Parce qu’un travail superficiel prévient l’érosion</a:t>
            </a:r>
          </a:p>
        </p:txBody>
      </p:sp>
      <p:sp>
        <p:nvSpPr>
          <p:cNvPr id="12" name="Freeform 12"/>
          <p:cNvSpPr/>
          <p:nvPr/>
        </p:nvSpPr>
        <p:spPr>
          <a:xfrm>
            <a:off x="603486" y="1418993"/>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13" name="Freeform 13"/>
          <p:cNvSpPr/>
          <p:nvPr/>
        </p:nvSpPr>
        <p:spPr>
          <a:xfrm>
            <a:off x="6429596" y="9130580"/>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A</a:t>
            </a:r>
          </a:p>
        </p:txBody>
      </p:sp>
      <p:sp>
        <p:nvSpPr>
          <p:cNvPr id="8" name="TextBox 8"/>
          <p:cNvSpPr txBox="1"/>
          <p:nvPr/>
        </p:nvSpPr>
        <p:spPr>
          <a:xfrm>
            <a:off x="1686139" y="3667919"/>
            <a:ext cx="7109224" cy="5707380"/>
          </a:xfrm>
          <a:prstGeom prst="rect">
            <a:avLst/>
          </a:prstGeom>
        </p:spPr>
        <p:txBody>
          <a:bodyPr lIns="0" tIns="0" rIns="0" bIns="0" rtlCol="0" anchor="t">
            <a:spAutoFit/>
          </a:bodyPr>
          <a:lstStyle/>
          <a:p>
            <a:pPr algn="l">
              <a:lnSpc>
                <a:spcPts val="3810"/>
              </a:lnSpc>
            </a:pPr>
            <a:r>
              <a:rPr lang="en-US" sz="3000">
                <a:solidFill>
                  <a:srgbClr val="197C35"/>
                </a:solidFill>
                <a:latin typeface="Cerebri"/>
                <a:ea typeface="Cerebri"/>
                <a:cs typeface="Cerebri"/>
                <a:sym typeface="Cerebri"/>
              </a:rPr>
              <a:t>Flache Bodenbearbeitung im Herbst erhält die Bodenstruktur, schützt das Bodenleben und spart Energie. Besonders die nützlichen Mikroorganismen und Regenwürmer, die sich in den oberen Bodenschichten befinden, bleiben besser erhalten. Tiefe Eingriffe wie Pflügen würden die biologisch aktiven Zonen zerstören und die Humusbildung beeinträchtigen. Zudem trocknet flach bearbeiteter Boden langsamer aus und bleibt strukturstabiler.</a:t>
            </a:r>
          </a:p>
        </p:txBody>
      </p:sp>
      <p:sp>
        <p:nvSpPr>
          <p:cNvPr id="9" name="Freeform 9"/>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A</a:t>
            </a:r>
          </a:p>
        </p:txBody>
      </p:sp>
      <p:sp>
        <p:nvSpPr>
          <p:cNvPr id="8" name="TextBox 8"/>
          <p:cNvSpPr txBox="1"/>
          <p:nvPr/>
        </p:nvSpPr>
        <p:spPr>
          <a:xfrm>
            <a:off x="1725243" y="3472383"/>
            <a:ext cx="7133949" cy="6252083"/>
          </a:xfrm>
          <a:prstGeom prst="rect">
            <a:avLst/>
          </a:prstGeom>
        </p:spPr>
        <p:txBody>
          <a:bodyPr lIns="0" tIns="0" rIns="0" bIns="0" rtlCol="0" anchor="t">
            <a:spAutoFit/>
          </a:bodyPr>
          <a:lstStyle/>
          <a:p>
            <a:pPr algn="l">
              <a:lnSpc>
                <a:spcPts val="3556"/>
              </a:lnSpc>
            </a:pPr>
            <a:r>
              <a:rPr lang="en-US" sz="2800">
                <a:solidFill>
                  <a:srgbClr val="197C35"/>
                </a:solidFill>
                <a:latin typeface="Cerebri"/>
                <a:ea typeface="Cerebri"/>
                <a:cs typeface="Cerebri"/>
                <a:sym typeface="Cerebri"/>
              </a:rPr>
              <a:t>Antwort B ist falsch, weil tiefer Bodenfrost im Herbst nicht automatisch zu Verdichtungen führt. Verdichtungen entstehen eher durch Befahrung bei ungünstiger Witterung, nicht durch Frost allein.</a:t>
            </a:r>
          </a:p>
          <a:p>
            <a:pPr algn="l">
              <a:lnSpc>
                <a:spcPts val="3556"/>
              </a:lnSpc>
            </a:pPr>
            <a:endParaRPr lang="en-US" sz="2800">
              <a:solidFill>
                <a:srgbClr val="197C35"/>
              </a:solidFill>
              <a:latin typeface="Cerebri"/>
              <a:ea typeface="Cerebri"/>
              <a:cs typeface="Cerebri"/>
              <a:sym typeface="Cerebri"/>
            </a:endParaRPr>
          </a:p>
          <a:p>
            <a:pPr algn="l">
              <a:lnSpc>
                <a:spcPts val="3556"/>
              </a:lnSpc>
            </a:pPr>
            <a:r>
              <a:rPr lang="en-US" sz="2800">
                <a:solidFill>
                  <a:srgbClr val="197C35"/>
                </a:solidFill>
                <a:latin typeface="Cerebri"/>
                <a:ea typeface="Cerebri"/>
                <a:cs typeface="Cerebri"/>
                <a:sym typeface="Cerebri"/>
              </a:rPr>
              <a:t>Antwort C ist nicht korrekt, denn flache Bearbeitung kann Erosion verringern, ist aber nicht der Hauptgrund. Gegen Erosion helfen vor allem Begrünung, Mulch oder Zwischenfrüchte. Die Entscheidung für flaches Arbeiten richtet sich vorrangig nach Bodenschutz und biologischer Aktivität.</a:t>
            </a:r>
          </a:p>
        </p:txBody>
      </p:sp>
      <p:sp>
        <p:nvSpPr>
          <p:cNvPr id="9" name="Freeform 9"/>
          <p:cNvSpPr/>
          <p:nvPr/>
        </p:nvSpPr>
        <p:spPr>
          <a:xfrm>
            <a:off x="6429596" y="9858137"/>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377546"/>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A</a:t>
            </a:r>
          </a:p>
        </p:txBody>
      </p:sp>
      <p:sp>
        <p:nvSpPr>
          <p:cNvPr id="8" name="TextBox 8"/>
          <p:cNvSpPr txBox="1"/>
          <p:nvPr/>
        </p:nvSpPr>
        <p:spPr>
          <a:xfrm>
            <a:off x="1815807" y="3866120"/>
            <a:ext cx="6914722" cy="5584444"/>
          </a:xfrm>
          <a:prstGeom prst="rect">
            <a:avLst/>
          </a:prstGeom>
        </p:spPr>
        <p:txBody>
          <a:bodyPr lIns="0" tIns="0" rIns="0" bIns="0" rtlCol="0" anchor="t">
            <a:spAutoFit/>
          </a:bodyPr>
          <a:lstStyle/>
          <a:p>
            <a:pPr algn="l">
              <a:lnSpc>
                <a:spcPts val="3683"/>
              </a:lnSpc>
            </a:pPr>
            <a:r>
              <a:rPr lang="en-US" sz="2900">
                <a:solidFill>
                  <a:srgbClr val="197C35"/>
                </a:solidFill>
                <a:latin typeface="Cerebri"/>
                <a:ea typeface="Cerebri"/>
                <a:cs typeface="Cerebri"/>
                <a:sym typeface="Cerebri"/>
              </a:rPr>
              <a:t>Un travail du sol superficiel en automne préserve la structure du sol, protège la vie du sol et économise de l’énergie. Les micro-organismes utiles et les vers de terre, qui se trouvent dans les couches supérieures du sol, sont ainsi mieux préservés. Des interventions profondes comme le labour détruiraient les zones biologiquement actives et nuiraient à la formation d’humus. De plus, un sol travaillé superficiellement sèche moins vite et reste plus stable en structure.</a:t>
            </a:r>
          </a:p>
        </p:txBody>
      </p:sp>
      <p:sp>
        <p:nvSpPr>
          <p:cNvPr id="9" name="Freeform 9"/>
          <p:cNvSpPr/>
          <p:nvPr/>
        </p:nvSpPr>
        <p:spPr>
          <a:xfrm>
            <a:off x="6429596" y="9450564"/>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127219" y="2415478"/>
            <a:ext cx="8032562" cy="7846643"/>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FCFCFC"/>
            </a:solidFill>
            <a:ln w="12700">
              <a:solidFill>
                <a:srgbClr val="000000"/>
              </a:solidFill>
            </a:ln>
          </p:spPr>
          <p:txBody>
            <a:bodyPr/>
            <a:lstStyle/>
            <a:p>
              <a:endParaRPr lang="de-DE"/>
            </a:p>
          </p:txBody>
        </p:sp>
      </p:grpSp>
      <p:sp>
        <p:nvSpPr>
          <p:cNvPr id="6" name="Freeform 6"/>
          <p:cNvSpPr/>
          <p:nvPr/>
        </p:nvSpPr>
        <p:spPr>
          <a:xfrm>
            <a:off x="1261717" y="1028700"/>
            <a:ext cx="1779678" cy="2075865"/>
          </a:xfrm>
          <a:custGeom>
            <a:avLst/>
            <a:gdLst/>
            <a:ahLst/>
            <a:cxnLst/>
            <a:rect l="l" t="t" r="r" b="b"/>
            <a:pathLst>
              <a:path w="1779678" h="2075865">
                <a:moveTo>
                  <a:pt x="0" y="0"/>
                </a:moveTo>
                <a:lnTo>
                  <a:pt x="1779678" y="0"/>
                </a:lnTo>
                <a:lnTo>
                  <a:pt x="1779678" y="2075865"/>
                </a:lnTo>
                <a:lnTo>
                  <a:pt x="0" y="2075865"/>
                </a:lnTo>
                <a:lnTo>
                  <a:pt x="0" y="0"/>
                </a:lnTo>
                <a:close/>
              </a:path>
            </a:pathLst>
          </a:custGeom>
          <a:blipFill>
            <a:blip r:embed="rId2"/>
            <a:stretch>
              <a:fillRect/>
            </a:stretch>
          </a:blipFill>
        </p:spPr>
        <p:txBody>
          <a:bodyPr/>
          <a:lstStyle/>
          <a:p>
            <a:endParaRPr lang="de-DE"/>
          </a:p>
        </p:txBody>
      </p:sp>
      <p:sp>
        <p:nvSpPr>
          <p:cNvPr id="7" name="TextBox 7"/>
          <p:cNvSpPr txBox="1"/>
          <p:nvPr/>
        </p:nvSpPr>
        <p:spPr>
          <a:xfrm rot="77028">
            <a:off x="4866616" y="1464494"/>
            <a:ext cx="560809" cy="1587722"/>
          </a:xfrm>
          <a:prstGeom prst="rect">
            <a:avLst/>
          </a:prstGeom>
        </p:spPr>
        <p:txBody>
          <a:bodyPr lIns="0" tIns="0" rIns="0" bIns="0" rtlCol="0" anchor="t">
            <a:spAutoFit/>
          </a:bodyPr>
          <a:lstStyle/>
          <a:p>
            <a:pPr algn="l">
              <a:lnSpc>
                <a:spcPts val="11712"/>
              </a:lnSpc>
            </a:pPr>
            <a:r>
              <a:rPr lang="en-US" sz="8366">
                <a:solidFill>
                  <a:srgbClr val="197C35"/>
                </a:solidFill>
                <a:latin typeface="Aloja"/>
                <a:ea typeface="Aloja"/>
                <a:cs typeface="Aloja"/>
                <a:sym typeface="Aloja"/>
              </a:rPr>
              <a:t>A</a:t>
            </a:r>
          </a:p>
        </p:txBody>
      </p:sp>
      <p:sp>
        <p:nvSpPr>
          <p:cNvPr id="8" name="TextBox 8"/>
          <p:cNvSpPr txBox="1"/>
          <p:nvPr/>
        </p:nvSpPr>
        <p:spPr>
          <a:xfrm>
            <a:off x="1614913" y="3291328"/>
            <a:ext cx="7024197" cy="6405372"/>
          </a:xfrm>
          <a:prstGeom prst="rect">
            <a:avLst/>
          </a:prstGeom>
        </p:spPr>
        <p:txBody>
          <a:bodyPr lIns="0" tIns="0" rIns="0" bIns="0" rtlCol="0" anchor="t">
            <a:spAutoFit/>
          </a:bodyPr>
          <a:lstStyle/>
          <a:p>
            <a:pPr algn="l">
              <a:lnSpc>
                <a:spcPts val="3429"/>
              </a:lnSpc>
            </a:pPr>
            <a:r>
              <a:rPr lang="en-US" sz="2700">
                <a:solidFill>
                  <a:srgbClr val="197C35"/>
                </a:solidFill>
                <a:latin typeface="Cerebri"/>
                <a:ea typeface="Cerebri"/>
                <a:cs typeface="Cerebri"/>
                <a:sym typeface="Cerebri"/>
              </a:rPr>
              <a:t>La réponse B est fausse, car le gel profond du sol en automne ne provoque pas automatiquement de tassements. Les tassements apparaissent plutôt à cause du passage des machines par temps humide défavorable, pas uniquement à cause du gel.</a:t>
            </a:r>
          </a:p>
          <a:p>
            <a:pPr algn="l">
              <a:lnSpc>
                <a:spcPts val="3302"/>
              </a:lnSpc>
            </a:pPr>
            <a:endParaRPr lang="en-US" sz="2700">
              <a:solidFill>
                <a:srgbClr val="197C35"/>
              </a:solidFill>
              <a:latin typeface="Cerebri"/>
              <a:ea typeface="Cerebri"/>
              <a:cs typeface="Cerebri"/>
              <a:sym typeface="Cerebri"/>
            </a:endParaRPr>
          </a:p>
          <a:p>
            <a:pPr algn="l">
              <a:lnSpc>
                <a:spcPts val="3429"/>
              </a:lnSpc>
            </a:pPr>
            <a:r>
              <a:rPr lang="en-US" sz="2700">
                <a:solidFill>
                  <a:srgbClr val="197C35"/>
                </a:solidFill>
                <a:latin typeface="Cerebri"/>
                <a:ea typeface="Cerebri"/>
                <a:cs typeface="Cerebri"/>
                <a:sym typeface="Cerebri"/>
              </a:rPr>
              <a:t>La réponse C n’est pas correcte non plus, car même si un travail superficiel peut réduire l’érosion, ce n’est pas la raison principale. Pour lutter contre l’érosion, on mise surtout sur le couvert végétal, le paillage ou les cultures intermédiaires. Le choix d’un travail superficiel vise avant tout la protection du sol et l’activité biologique.</a:t>
            </a:r>
          </a:p>
        </p:txBody>
      </p:sp>
      <p:sp>
        <p:nvSpPr>
          <p:cNvPr id="9" name="Freeform 9"/>
          <p:cNvSpPr/>
          <p:nvPr/>
        </p:nvSpPr>
        <p:spPr>
          <a:xfrm>
            <a:off x="6429596" y="9616823"/>
            <a:ext cx="2828704" cy="1290596"/>
          </a:xfrm>
          <a:custGeom>
            <a:avLst/>
            <a:gdLst/>
            <a:ahLst/>
            <a:cxnLst/>
            <a:rect l="l" t="t" r="r" b="b"/>
            <a:pathLst>
              <a:path w="2828704" h="1290596">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E265"/>
        </a:solidFill>
        <a:effectLst/>
      </p:bgPr>
    </p:bg>
    <p:spTree>
      <p:nvGrpSpPr>
        <p:cNvPr id="1" name=""/>
        <p:cNvGrpSpPr/>
        <p:nvPr/>
      </p:nvGrpSpPr>
      <p:grpSpPr>
        <a:xfrm>
          <a:off x="0" y="0"/>
          <a:ext cx="0" cy="0"/>
          <a:chOff x="0" y="0"/>
          <a:chExt cx="0" cy="0"/>
        </a:xfrm>
      </p:grpSpPr>
      <p:grpSp>
        <p:nvGrpSpPr>
          <p:cNvPr id="2" name="Group 2"/>
          <p:cNvGrpSpPr/>
          <p:nvPr/>
        </p:nvGrpSpPr>
        <p:grpSpPr>
          <a:xfrm>
            <a:off x="0" y="7520000"/>
            <a:ext cx="10287000" cy="3221160"/>
            <a:chOff x="0" y="0"/>
            <a:chExt cx="4476601" cy="1401755"/>
          </a:xfrm>
        </p:grpSpPr>
        <p:sp>
          <p:nvSpPr>
            <p:cNvPr id="3" name="Freeform 3"/>
            <p:cNvSpPr/>
            <p:nvPr/>
          </p:nvSpPr>
          <p:spPr>
            <a:xfrm>
              <a:off x="0" y="0"/>
              <a:ext cx="4476602" cy="1401755"/>
            </a:xfrm>
            <a:custGeom>
              <a:avLst/>
              <a:gdLst/>
              <a:ahLst/>
              <a:cxnLst/>
              <a:rect l="l" t="t" r="r" b="b"/>
              <a:pathLst>
                <a:path w="4476602" h="1401755">
                  <a:moveTo>
                    <a:pt x="0" y="0"/>
                  </a:moveTo>
                  <a:lnTo>
                    <a:pt x="4476602" y="0"/>
                  </a:lnTo>
                  <a:lnTo>
                    <a:pt x="4476602" y="1401755"/>
                  </a:lnTo>
                  <a:lnTo>
                    <a:pt x="0" y="1401755"/>
                  </a:lnTo>
                  <a:close/>
                </a:path>
              </a:pathLst>
            </a:custGeom>
            <a:solidFill>
              <a:srgbClr val="C9E265"/>
            </a:solidFill>
          </p:spPr>
          <p:txBody>
            <a:bodyPr/>
            <a:lstStyle/>
            <a:p>
              <a:endParaRPr lang="de-DE"/>
            </a:p>
          </p:txBody>
        </p:sp>
      </p:grpSp>
      <p:grpSp>
        <p:nvGrpSpPr>
          <p:cNvPr id="4" name="Group 4"/>
          <p:cNvGrpSpPr>
            <a:grpSpLocks noChangeAspect="1"/>
          </p:cNvGrpSpPr>
          <p:nvPr/>
        </p:nvGrpSpPr>
        <p:grpSpPr>
          <a:xfrm>
            <a:off x="1028700" y="1978225"/>
            <a:ext cx="8230557" cy="8040055"/>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158" r="-23158"/>
              </a:stretch>
            </a:blipFill>
          </p:spPr>
          <p:txBody>
            <a:bodyPr/>
            <a:lstStyle/>
            <a:p>
              <a:endParaRPr lang="de-DE"/>
            </a:p>
          </p:txBody>
        </p:sp>
      </p:grpSp>
      <p:sp>
        <p:nvSpPr>
          <p:cNvPr id="6" name="Freeform 6"/>
          <p:cNvSpPr/>
          <p:nvPr/>
        </p:nvSpPr>
        <p:spPr>
          <a:xfrm>
            <a:off x="571832" y="1308273"/>
            <a:ext cx="1461725" cy="1704996"/>
          </a:xfrm>
          <a:custGeom>
            <a:avLst/>
            <a:gdLst/>
            <a:ahLst/>
            <a:cxnLst/>
            <a:rect l="l" t="t" r="r" b="b"/>
            <a:pathLst>
              <a:path w="1461725" h="1704996">
                <a:moveTo>
                  <a:pt x="0" y="0"/>
                </a:moveTo>
                <a:lnTo>
                  <a:pt x="1461724" y="0"/>
                </a:lnTo>
                <a:lnTo>
                  <a:pt x="1461724" y="1704996"/>
                </a:lnTo>
                <a:lnTo>
                  <a:pt x="0" y="1704996"/>
                </a:lnTo>
                <a:lnTo>
                  <a:pt x="0" y="0"/>
                </a:lnTo>
                <a:close/>
              </a:path>
            </a:pathLst>
          </a:custGeom>
          <a:blipFill>
            <a:blip r:embed="rId3"/>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399</Words>
  <Application>Microsoft Office PowerPoint</Application>
  <PresentationFormat>Benutzerdefiniert</PresentationFormat>
  <Paragraphs>30</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Cerebri</vt:lpstr>
      <vt:lpstr>Cerebri Bold</vt:lpstr>
      <vt:lpstr>Calibri</vt:lpstr>
      <vt:lpstr>Arial</vt:lpstr>
      <vt:lpstr>Aloja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Quiz7</dc:title>
  <dc:creator>Marie-Luise Simon (Agroimage)</dc:creator>
  <cp:lastModifiedBy>Simon Marie-Luise</cp:lastModifiedBy>
  <cp:revision>1</cp:revision>
  <dcterms:created xsi:type="dcterms:W3CDTF">2006-08-16T00:00:00Z</dcterms:created>
  <dcterms:modified xsi:type="dcterms:W3CDTF">2025-09-18T11:33:18Z</dcterms:modified>
  <dc:identifier>DAGzKd3GyoA</dc:identifier>
</cp:coreProperties>
</file>