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0287000" cy="12852400"/>
  <p:notesSz cx="6858000" cy="9144000"/>
  <p:embeddedFontLst>
    <p:embeddedFont>
      <p:font typeface="Cerebri Bold" charset="1" panose="00000800000000000000"/>
      <p:regular r:id="rId15"/>
    </p:embeddedFont>
    <p:embeddedFont>
      <p:font typeface="Aloja" charset="1" panose="02000500000000000000"/>
      <p:regular r:id="rId16"/>
    </p:embeddedFont>
    <p:embeddedFont>
      <p:font typeface="Cerebri" charset="1" panose="0000050000000000000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16" Target="fonts/font16.fntdata" Type="http://schemas.openxmlformats.org/officeDocument/2006/relationships/font"/><Relationship Id="rId17" Target="fonts/font17.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 Id="rId3" Target="../media/image3.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160270" y="8006456"/>
            <a:ext cx="9966461" cy="312079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52365" y="3060990"/>
            <a:ext cx="7782270" cy="7602144"/>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0">
            <a:off x="1816819" y="5570695"/>
            <a:ext cx="6653361" cy="2325508"/>
          </a:xfrm>
          <a:prstGeom prst="rect">
            <a:avLst/>
          </a:prstGeom>
        </p:spPr>
        <p:txBody>
          <a:bodyPr anchor="t" rtlCol="false" tIns="0" lIns="0" bIns="0" rIns="0">
            <a:spAutoFit/>
          </a:bodyPr>
          <a:lstStyle/>
          <a:p>
            <a:pPr algn="ctr">
              <a:lnSpc>
                <a:spcPts val="6122"/>
              </a:lnSpc>
            </a:pPr>
            <a:r>
              <a:rPr lang="en-US" sz="5102" b="true">
                <a:solidFill>
                  <a:srgbClr val="197C35"/>
                </a:solidFill>
                <a:latin typeface="Cerebri Bold"/>
                <a:ea typeface="Cerebri Bold"/>
                <a:cs typeface="Cerebri Bold"/>
                <a:sym typeface="Cerebri Bold"/>
              </a:rPr>
              <a:t>Was ist ein Ziel der Gründüngung im Herbst?</a:t>
            </a:r>
          </a:p>
        </p:txBody>
      </p:sp>
      <p:sp>
        <p:nvSpPr>
          <p:cNvPr name="Freeform 7" id="7"/>
          <p:cNvSpPr/>
          <p:nvPr/>
        </p:nvSpPr>
        <p:spPr>
          <a:xfrm flipH="false" flipV="false" rot="0">
            <a:off x="6389522" y="9566851"/>
            <a:ext cx="2740562" cy="1250381"/>
          </a:xfrm>
          <a:custGeom>
            <a:avLst/>
            <a:gdLst/>
            <a:ahLst/>
            <a:cxnLst/>
            <a:rect r="r" b="b" t="t" l="l"/>
            <a:pathLst>
              <a:path h="1250381" w="2740562">
                <a:moveTo>
                  <a:pt x="0" y="0"/>
                </a:moveTo>
                <a:lnTo>
                  <a:pt x="2740562" y="0"/>
                </a:lnTo>
                <a:lnTo>
                  <a:pt x="2740562" y="1250382"/>
                </a:lnTo>
                <a:lnTo>
                  <a:pt x="0" y="125038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857292" y="1888865"/>
            <a:ext cx="1724224" cy="2011182"/>
          </a:xfrm>
          <a:custGeom>
            <a:avLst/>
            <a:gdLst/>
            <a:ahLst/>
            <a:cxnLst/>
            <a:rect r="r" b="b" t="t" l="l"/>
            <a:pathLst>
              <a:path h="2011182" w="1724224">
                <a:moveTo>
                  <a:pt x="0" y="0"/>
                </a:moveTo>
                <a:lnTo>
                  <a:pt x="1724224" y="0"/>
                </a:lnTo>
                <a:lnTo>
                  <a:pt x="1724224" y="2011182"/>
                </a:lnTo>
                <a:lnTo>
                  <a:pt x="0" y="2011182"/>
                </a:lnTo>
                <a:lnTo>
                  <a:pt x="0" y="0"/>
                </a:lnTo>
                <a:close/>
              </a:path>
            </a:pathLst>
          </a:custGeom>
          <a:blipFill>
            <a:blip r:embed="rId4"/>
            <a:stretch>
              <a:fillRect l="0" t="0" r="0" b="0"/>
            </a:stretch>
          </a:blipFill>
        </p:spPr>
      </p:sp>
      <p:sp>
        <p:nvSpPr>
          <p:cNvPr name="TextBox 9" id="9"/>
          <p:cNvSpPr txBox="true"/>
          <p:nvPr/>
        </p:nvSpPr>
        <p:spPr>
          <a:xfrm rot="0">
            <a:off x="3207782" y="1346412"/>
            <a:ext cx="4217217" cy="1548044"/>
          </a:xfrm>
          <a:prstGeom prst="rect">
            <a:avLst/>
          </a:prstGeom>
        </p:spPr>
        <p:txBody>
          <a:bodyPr anchor="t" rtlCol="false" tIns="0" lIns="0" bIns="0" rIns="0">
            <a:spAutoFit/>
          </a:bodyPr>
          <a:lstStyle/>
          <a:p>
            <a:pPr algn="ctr">
              <a:lnSpc>
                <a:spcPts val="11347"/>
              </a:lnSpc>
              <a:spcBef>
                <a:spcPct val="0"/>
              </a:spcBef>
            </a:pPr>
            <a:r>
              <a:rPr lang="en-US" sz="8105">
                <a:solidFill>
                  <a:srgbClr val="197C35"/>
                </a:solidFill>
                <a:latin typeface="Aloja"/>
                <a:ea typeface="Aloja"/>
                <a:cs typeface="Aloja"/>
                <a:sym typeface="Aloja"/>
              </a:rPr>
              <a:t>AgriQuiz</a:t>
            </a:r>
          </a:p>
        </p:txBody>
      </p:sp>
      <p:sp>
        <p:nvSpPr>
          <p:cNvPr name="TextBox 10" id="10"/>
          <p:cNvSpPr txBox="true"/>
          <p:nvPr/>
        </p:nvSpPr>
        <p:spPr>
          <a:xfrm rot="0">
            <a:off x="2721459" y="3296940"/>
            <a:ext cx="4844082" cy="404952"/>
          </a:xfrm>
          <a:prstGeom prst="rect">
            <a:avLst/>
          </a:prstGeom>
        </p:spPr>
        <p:txBody>
          <a:bodyPr anchor="t" rtlCol="false" tIns="0" lIns="0" bIns="0" rIns="0">
            <a:spAutoFit/>
          </a:bodyPr>
          <a:lstStyle/>
          <a:p>
            <a:pPr algn="ctr">
              <a:lnSpc>
                <a:spcPts val="3210"/>
              </a:lnSpc>
              <a:spcBef>
                <a:spcPct val="0"/>
              </a:spcBef>
            </a:pPr>
            <a:r>
              <a:rPr lang="en-US" sz="2292">
                <a:solidFill>
                  <a:srgbClr val="197C35"/>
                </a:solidFill>
                <a:latin typeface="Cerebri"/>
                <a:ea typeface="Cerebri"/>
                <a:cs typeface="Cerebri"/>
                <a:sym typeface="Cerebri"/>
              </a:rPr>
              <a:t>für OberstufenschülerInnen</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160270" y="8125519"/>
            <a:ext cx="9966461" cy="312079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52365" y="3180052"/>
            <a:ext cx="7782270" cy="7602144"/>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0">
            <a:off x="1859877" y="5435457"/>
            <a:ext cx="6567245" cy="2325508"/>
          </a:xfrm>
          <a:prstGeom prst="rect">
            <a:avLst/>
          </a:prstGeom>
        </p:spPr>
        <p:txBody>
          <a:bodyPr anchor="t" rtlCol="false" tIns="0" lIns="0" bIns="0" rIns="0">
            <a:spAutoFit/>
          </a:bodyPr>
          <a:lstStyle/>
          <a:p>
            <a:pPr algn="ctr">
              <a:lnSpc>
                <a:spcPts val="6122"/>
              </a:lnSpc>
            </a:pPr>
            <a:r>
              <a:rPr lang="en-US" sz="5102" b="true">
                <a:solidFill>
                  <a:srgbClr val="197C35"/>
                </a:solidFill>
                <a:latin typeface="Cerebri Bold"/>
                <a:ea typeface="Cerebri Bold"/>
                <a:cs typeface="Cerebri Bold"/>
                <a:sym typeface="Cerebri Bold"/>
              </a:rPr>
              <a:t>Quel est un objectif de l’engrais vert en automne ?</a:t>
            </a:r>
          </a:p>
        </p:txBody>
      </p:sp>
      <p:sp>
        <p:nvSpPr>
          <p:cNvPr name="Freeform 7" id="7"/>
          <p:cNvSpPr/>
          <p:nvPr/>
        </p:nvSpPr>
        <p:spPr>
          <a:xfrm flipH="false" flipV="false" rot="0">
            <a:off x="6389522" y="9685914"/>
            <a:ext cx="2740562" cy="1250381"/>
          </a:xfrm>
          <a:custGeom>
            <a:avLst/>
            <a:gdLst/>
            <a:ahLst/>
            <a:cxnLst/>
            <a:rect r="r" b="b" t="t" l="l"/>
            <a:pathLst>
              <a:path h="1250381" w="2740562">
                <a:moveTo>
                  <a:pt x="0" y="0"/>
                </a:moveTo>
                <a:lnTo>
                  <a:pt x="2740562" y="0"/>
                </a:lnTo>
                <a:lnTo>
                  <a:pt x="2740562" y="1250381"/>
                </a:lnTo>
                <a:lnTo>
                  <a:pt x="0" y="125038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997766" y="1997930"/>
            <a:ext cx="1724224" cy="2011182"/>
          </a:xfrm>
          <a:custGeom>
            <a:avLst/>
            <a:gdLst/>
            <a:ahLst/>
            <a:cxnLst/>
            <a:rect r="r" b="b" t="t" l="l"/>
            <a:pathLst>
              <a:path h="2011182" w="1724224">
                <a:moveTo>
                  <a:pt x="0" y="0"/>
                </a:moveTo>
                <a:lnTo>
                  <a:pt x="1724223" y="0"/>
                </a:lnTo>
                <a:lnTo>
                  <a:pt x="1724223" y="2011182"/>
                </a:lnTo>
                <a:lnTo>
                  <a:pt x="0" y="2011182"/>
                </a:lnTo>
                <a:lnTo>
                  <a:pt x="0" y="0"/>
                </a:lnTo>
                <a:close/>
              </a:path>
            </a:pathLst>
          </a:custGeom>
          <a:blipFill>
            <a:blip r:embed="rId4"/>
            <a:stretch>
              <a:fillRect l="0" t="0" r="0" b="0"/>
            </a:stretch>
          </a:blipFill>
        </p:spPr>
      </p:sp>
      <p:sp>
        <p:nvSpPr>
          <p:cNvPr name="TextBox 9" id="9"/>
          <p:cNvSpPr txBox="true"/>
          <p:nvPr/>
        </p:nvSpPr>
        <p:spPr>
          <a:xfrm rot="0">
            <a:off x="3087510" y="1455477"/>
            <a:ext cx="4217217" cy="1548044"/>
          </a:xfrm>
          <a:prstGeom prst="rect">
            <a:avLst/>
          </a:prstGeom>
        </p:spPr>
        <p:txBody>
          <a:bodyPr anchor="t" rtlCol="false" tIns="0" lIns="0" bIns="0" rIns="0">
            <a:spAutoFit/>
          </a:bodyPr>
          <a:lstStyle/>
          <a:p>
            <a:pPr algn="ctr">
              <a:lnSpc>
                <a:spcPts val="11347"/>
              </a:lnSpc>
              <a:spcBef>
                <a:spcPct val="0"/>
              </a:spcBef>
            </a:pPr>
            <a:r>
              <a:rPr lang="en-US" sz="8105">
                <a:solidFill>
                  <a:srgbClr val="197C35"/>
                </a:solidFill>
                <a:latin typeface="Aloja"/>
                <a:ea typeface="Aloja"/>
                <a:cs typeface="Aloja"/>
                <a:sym typeface="Aloja"/>
              </a:rPr>
              <a:t>AgriQuiz</a:t>
            </a:r>
          </a:p>
        </p:txBody>
      </p:sp>
      <p:sp>
        <p:nvSpPr>
          <p:cNvPr name="TextBox 10" id="10"/>
          <p:cNvSpPr txBox="true"/>
          <p:nvPr/>
        </p:nvSpPr>
        <p:spPr>
          <a:xfrm rot="0">
            <a:off x="2774078" y="3376032"/>
            <a:ext cx="4844082" cy="404952"/>
          </a:xfrm>
          <a:prstGeom prst="rect">
            <a:avLst/>
          </a:prstGeom>
        </p:spPr>
        <p:txBody>
          <a:bodyPr anchor="t" rtlCol="false" tIns="0" lIns="0" bIns="0" rIns="0">
            <a:spAutoFit/>
          </a:bodyPr>
          <a:lstStyle/>
          <a:p>
            <a:pPr algn="ctr">
              <a:lnSpc>
                <a:spcPts val="3210"/>
              </a:lnSpc>
              <a:spcBef>
                <a:spcPct val="0"/>
              </a:spcBef>
            </a:pPr>
            <a:r>
              <a:rPr lang="en-US" sz="2292">
                <a:solidFill>
                  <a:srgbClr val="197C35"/>
                </a:solidFill>
                <a:latin typeface="Cerebri"/>
                <a:ea typeface="Cerebri"/>
                <a:cs typeface="Cerebri"/>
                <a:sym typeface="Cerebri"/>
              </a:rPr>
              <a:t>pour les élèves du secondaire I</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25738" y="2243479"/>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77028">
            <a:off x="2237682" y="3882053"/>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A </a:t>
            </a:r>
          </a:p>
        </p:txBody>
      </p:sp>
      <p:sp>
        <p:nvSpPr>
          <p:cNvPr name="TextBox 7" id="7"/>
          <p:cNvSpPr txBox="true"/>
          <p:nvPr/>
        </p:nvSpPr>
        <p:spPr>
          <a:xfrm rot="77028">
            <a:off x="2237682" y="5428955"/>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B</a:t>
            </a:r>
          </a:p>
        </p:txBody>
      </p:sp>
      <p:sp>
        <p:nvSpPr>
          <p:cNvPr name="TextBox 8" id="8"/>
          <p:cNvSpPr txBox="true"/>
          <p:nvPr/>
        </p:nvSpPr>
        <p:spPr>
          <a:xfrm rot="77028">
            <a:off x="2237682" y="707743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C</a:t>
            </a:r>
          </a:p>
        </p:txBody>
      </p:sp>
      <p:sp>
        <p:nvSpPr>
          <p:cNvPr name="TextBox 9" id="9"/>
          <p:cNvSpPr txBox="true"/>
          <p:nvPr/>
        </p:nvSpPr>
        <p:spPr>
          <a:xfrm rot="0">
            <a:off x="3063366" y="4133033"/>
            <a:ext cx="5790650" cy="4286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Erhöhung des pH-Werts</a:t>
            </a:r>
          </a:p>
        </p:txBody>
      </p:sp>
      <p:sp>
        <p:nvSpPr>
          <p:cNvPr name="TextBox 10" id="10"/>
          <p:cNvSpPr txBox="true"/>
          <p:nvPr/>
        </p:nvSpPr>
        <p:spPr>
          <a:xfrm rot="0">
            <a:off x="3063366" y="5679934"/>
            <a:ext cx="5258550"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Förderung der Bodenstruktur und Stickstoffbindung</a:t>
            </a:r>
          </a:p>
        </p:txBody>
      </p:sp>
      <p:sp>
        <p:nvSpPr>
          <p:cNvPr name="TextBox 11" id="11"/>
          <p:cNvSpPr txBox="true"/>
          <p:nvPr/>
        </p:nvSpPr>
        <p:spPr>
          <a:xfrm rot="0">
            <a:off x="3063366" y="7328419"/>
            <a:ext cx="4998775" cy="4286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Bindung von Phosphat</a:t>
            </a:r>
          </a:p>
        </p:txBody>
      </p:sp>
      <p:sp>
        <p:nvSpPr>
          <p:cNvPr name="Freeform 12" id="12"/>
          <p:cNvSpPr/>
          <p:nvPr/>
        </p:nvSpPr>
        <p:spPr>
          <a:xfrm flipH="false" flipV="false" rot="0">
            <a:off x="735847" y="1659239"/>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Freeform 13" id="13"/>
          <p:cNvSpPr/>
          <p:nvPr/>
        </p:nvSpPr>
        <p:spPr>
          <a:xfrm flipH="false" flipV="false" rot="0">
            <a:off x="6429596" y="9130580"/>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25738" y="2243479"/>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77028">
            <a:off x="2242176" y="3882053"/>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A </a:t>
            </a:r>
          </a:p>
        </p:txBody>
      </p:sp>
      <p:sp>
        <p:nvSpPr>
          <p:cNvPr name="TextBox 7" id="7"/>
          <p:cNvSpPr txBox="true"/>
          <p:nvPr/>
        </p:nvSpPr>
        <p:spPr>
          <a:xfrm rot="77028">
            <a:off x="2242176" y="557275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B</a:t>
            </a:r>
          </a:p>
        </p:txBody>
      </p:sp>
      <p:sp>
        <p:nvSpPr>
          <p:cNvPr name="TextBox 8" id="8"/>
          <p:cNvSpPr txBox="true"/>
          <p:nvPr/>
        </p:nvSpPr>
        <p:spPr>
          <a:xfrm rot="77028">
            <a:off x="2242176" y="707743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C</a:t>
            </a:r>
          </a:p>
        </p:txBody>
      </p:sp>
      <p:sp>
        <p:nvSpPr>
          <p:cNvPr name="TextBox 9" id="9"/>
          <p:cNvSpPr txBox="true"/>
          <p:nvPr/>
        </p:nvSpPr>
        <p:spPr>
          <a:xfrm rot="0">
            <a:off x="3067860" y="4133033"/>
            <a:ext cx="5518325" cy="4286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Augmenter le pH </a:t>
            </a:r>
          </a:p>
        </p:txBody>
      </p:sp>
      <p:sp>
        <p:nvSpPr>
          <p:cNvPr name="TextBox 10" id="10"/>
          <p:cNvSpPr txBox="true"/>
          <p:nvPr/>
        </p:nvSpPr>
        <p:spPr>
          <a:xfrm rot="0">
            <a:off x="3067860" y="5882007"/>
            <a:ext cx="5323068"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Amélioration de la structure du sol et fixation de l’azote</a:t>
            </a:r>
          </a:p>
        </p:txBody>
      </p:sp>
      <p:sp>
        <p:nvSpPr>
          <p:cNvPr name="TextBox 11" id="11"/>
          <p:cNvSpPr txBox="true"/>
          <p:nvPr/>
        </p:nvSpPr>
        <p:spPr>
          <a:xfrm rot="0">
            <a:off x="3067860" y="7328419"/>
            <a:ext cx="5518325" cy="4286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Fixer du phosphate</a:t>
            </a:r>
          </a:p>
        </p:txBody>
      </p:sp>
      <p:sp>
        <p:nvSpPr>
          <p:cNvPr name="Freeform 12" id="12"/>
          <p:cNvSpPr/>
          <p:nvPr/>
        </p:nvSpPr>
        <p:spPr>
          <a:xfrm flipH="false" flipV="false" rot="0">
            <a:off x="603486" y="1418993"/>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Freeform 13" id="13"/>
          <p:cNvSpPr/>
          <p:nvPr/>
        </p:nvSpPr>
        <p:spPr>
          <a:xfrm flipH="false" flipV="false" rot="0">
            <a:off x="6429596" y="9130580"/>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B</a:t>
            </a:r>
          </a:p>
        </p:txBody>
      </p:sp>
      <p:sp>
        <p:nvSpPr>
          <p:cNvPr name="TextBox 8" id="8"/>
          <p:cNvSpPr txBox="true"/>
          <p:nvPr/>
        </p:nvSpPr>
        <p:spPr>
          <a:xfrm rot="0">
            <a:off x="1827422" y="3884033"/>
            <a:ext cx="6914722" cy="523113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Gründüngung im Herbst verbessert die Bodenstruktur, schützt vor Erosion, aktiviert das Bodenleben und liefert organische Masse. Werden Leguminosen wie Klee oder Luzerne verwendet, können diese zusätzlich Stickstoff aus der Luft binden und damit den Nährstoffgehalt des Bodens steigern. Die Wurzeln lockern den Boden und bereiten ihn optimal für die Folgekultur vor.</a:t>
            </a:r>
          </a:p>
        </p:txBody>
      </p:sp>
      <p:sp>
        <p:nvSpPr>
          <p:cNvPr name="Freeform 9" id="9"/>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B</a:t>
            </a:r>
          </a:p>
        </p:txBody>
      </p:sp>
      <p:sp>
        <p:nvSpPr>
          <p:cNvPr name="TextBox 8" id="8"/>
          <p:cNvSpPr txBox="true"/>
          <p:nvPr/>
        </p:nvSpPr>
        <p:spPr>
          <a:xfrm rot="0">
            <a:off x="1847244" y="3602241"/>
            <a:ext cx="7110317" cy="570738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Antwort A ist falsch, weil Gründüngung den pH-Wert des Bodens nicht wesentlich verändert. Eine Erhöhung des pH-Werts erfolgt in der Regel durch gezielte Kalkung.</a:t>
            </a:r>
          </a:p>
          <a:p>
            <a:pPr algn="l">
              <a:lnSpc>
                <a:spcPts val="3810"/>
              </a:lnSpc>
            </a:pPr>
          </a:p>
          <a:p>
            <a:pPr algn="l">
              <a:lnSpc>
                <a:spcPts val="3810"/>
              </a:lnSpc>
            </a:pPr>
            <a:r>
              <a:rPr lang="en-US" sz="3000">
                <a:solidFill>
                  <a:srgbClr val="197C35"/>
                </a:solidFill>
                <a:latin typeface="Cerebri"/>
                <a:ea typeface="Cerebri"/>
                <a:cs typeface="Cerebri"/>
                <a:sym typeface="Cerebri"/>
              </a:rPr>
              <a:t>Antwort C ist nicht korrekt, weil Gründüngung nicht primär zur Phosphatbindung eingesetzt wird. Die Verbesserung der Phosphorverfügbarkeit im Boden hängt von anderen Faktoren und Maßnahmen ab.</a:t>
            </a:r>
          </a:p>
        </p:txBody>
      </p:sp>
      <p:sp>
        <p:nvSpPr>
          <p:cNvPr name="Freeform 9" id="9"/>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B</a:t>
            </a:r>
          </a:p>
        </p:txBody>
      </p:sp>
      <p:sp>
        <p:nvSpPr>
          <p:cNvPr name="TextBox 8" id="8"/>
          <p:cNvSpPr txBox="true"/>
          <p:nvPr/>
        </p:nvSpPr>
        <p:spPr>
          <a:xfrm rot="0">
            <a:off x="1686139" y="3713710"/>
            <a:ext cx="6914722" cy="523113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L’engrais vert en automne améliore la structure du sol, protège contre l’érosion, stimule la vie du sol et apporte de la matière organique. Si l’on utilise des légumineuses comme le trèfle ou la luzerne, elles peuvent en plus fixer l’azote de l’air et ainsi augmenter la teneur en éléments nutritifs du sol. Les racines ameublissent le sol et le préparent de façon optimale pour la culture suivante.</a:t>
            </a:r>
          </a:p>
        </p:txBody>
      </p:sp>
      <p:sp>
        <p:nvSpPr>
          <p:cNvPr name="Freeform 9" id="9"/>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028700"/>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B</a:t>
            </a:r>
          </a:p>
        </p:txBody>
      </p:sp>
      <p:sp>
        <p:nvSpPr>
          <p:cNvPr name="TextBox 8" id="8"/>
          <p:cNvSpPr txBox="true"/>
          <p:nvPr/>
        </p:nvSpPr>
        <p:spPr>
          <a:xfrm rot="0">
            <a:off x="1653013" y="3475585"/>
            <a:ext cx="6980975" cy="570738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La réponse A est fausse, car l’engrais vert ne modifie pas de manière significative le pH du sol. Une augmentation du pH s’obtient généralement par un chaulage ciblé.</a:t>
            </a:r>
          </a:p>
          <a:p>
            <a:pPr algn="l">
              <a:lnSpc>
                <a:spcPts val="3810"/>
              </a:lnSpc>
            </a:pPr>
          </a:p>
          <a:p>
            <a:pPr algn="l">
              <a:lnSpc>
                <a:spcPts val="3810"/>
              </a:lnSpc>
            </a:pPr>
            <a:r>
              <a:rPr lang="en-US" sz="3000">
                <a:solidFill>
                  <a:srgbClr val="197C35"/>
                </a:solidFill>
                <a:latin typeface="Cerebri"/>
                <a:ea typeface="Cerebri"/>
                <a:cs typeface="Cerebri"/>
                <a:sym typeface="Cerebri"/>
              </a:rPr>
              <a:t>La réponse C est incorrecte également, car l’engrais vert n’est pas principalement utilisé pour la fixation du phosphate. L’amélioration de la disponibilité du phosphore dans le sol dépend d’autres facteurs et mesures.</a:t>
            </a:r>
          </a:p>
        </p:txBody>
      </p:sp>
      <p:sp>
        <p:nvSpPr>
          <p:cNvPr name="Freeform 9" id="9"/>
          <p:cNvSpPr/>
          <p:nvPr/>
        </p:nvSpPr>
        <p:spPr>
          <a:xfrm flipH="false" flipV="false" rot="0">
            <a:off x="6429596" y="9616823"/>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028700" y="1978225"/>
            <a:ext cx="8230557" cy="8040055"/>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blipFill>
              <a:blip r:embed="rId2"/>
              <a:stretch>
                <a:fillRect l="-58965" t="-7795" r="-4374" b="0"/>
              </a:stretch>
            </a:blipFill>
          </p:spPr>
        </p:sp>
      </p:grpSp>
      <p:sp>
        <p:nvSpPr>
          <p:cNvPr name="Freeform 6" id="6"/>
          <p:cNvSpPr/>
          <p:nvPr/>
        </p:nvSpPr>
        <p:spPr>
          <a:xfrm flipH="false" flipV="false" rot="0">
            <a:off x="571832" y="1308273"/>
            <a:ext cx="1461725" cy="1704996"/>
          </a:xfrm>
          <a:custGeom>
            <a:avLst/>
            <a:gdLst/>
            <a:ahLst/>
            <a:cxnLst/>
            <a:rect r="r" b="b" t="t" l="l"/>
            <a:pathLst>
              <a:path h="1704996" w="1461725">
                <a:moveTo>
                  <a:pt x="0" y="0"/>
                </a:moveTo>
                <a:lnTo>
                  <a:pt x="1461724" y="0"/>
                </a:lnTo>
                <a:lnTo>
                  <a:pt x="1461724" y="1704996"/>
                </a:lnTo>
                <a:lnTo>
                  <a:pt x="0" y="1704996"/>
                </a:lnTo>
                <a:lnTo>
                  <a:pt x="0" y="0"/>
                </a:lnTo>
                <a:close/>
              </a:path>
            </a:pathLst>
          </a:custGeom>
          <a:blipFill>
            <a:blip r:embed="rId3"/>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DAGyY8P4-z0</dc:identifier>
  <dcterms:modified xsi:type="dcterms:W3CDTF">2011-08-01T06:04:30Z</dcterms:modified>
  <cp:revision>1</cp:revision>
  <dc:title>Quiz6</dc:title>
</cp:coreProperties>
</file>