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Lst>
  <p:sldSz cx="10287000" cy="12852400"/>
  <p:notesSz cx="6858000" cy="9144000"/>
  <p:embeddedFontLst>
    <p:embeddedFont>
      <p:font typeface="Cerebri Bold" charset="1" panose="00000800000000000000"/>
      <p:regular r:id="rId15"/>
    </p:embeddedFont>
    <p:embeddedFont>
      <p:font typeface="Aloja" charset="1" panose="02000500000000000000"/>
      <p:regular r:id="rId16"/>
    </p:embeddedFont>
    <p:embeddedFont>
      <p:font typeface="Cerebri" charset="1" panose="0000050000000000000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fonts/font15.fntdata" Type="http://schemas.openxmlformats.org/officeDocument/2006/relationships/font"/><Relationship Id="rId16" Target="fonts/font16.fntdata" Type="http://schemas.openxmlformats.org/officeDocument/2006/relationships/font"/><Relationship Id="rId17" Target="fonts/font17.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jpeg" Type="http://schemas.openxmlformats.org/officeDocument/2006/relationships/image"/><Relationship Id="rId3" Target="../media/image3.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160270" y="8006456"/>
            <a:ext cx="9966461" cy="312079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52365" y="3060990"/>
            <a:ext cx="7782270" cy="7602144"/>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TextBox 6" id="6"/>
          <p:cNvSpPr txBox="true"/>
          <p:nvPr/>
        </p:nvSpPr>
        <p:spPr>
          <a:xfrm rot="0">
            <a:off x="1816819" y="4924139"/>
            <a:ext cx="6653361" cy="3100677"/>
          </a:xfrm>
          <a:prstGeom prst="rect">
            <a:avLst/>
          </a:prstGeom>
        </p:spPr>
        <p:txBody>
          <a:bodyPr anchor="t" rtlCol="false" tIns="0" lIns="0" bIns="0" rIns="0">
            <a:spAutoFit/>
          </a:bodyPr>
          <a:lstStyle/>
          <a:p>
            <a:pPr algn="ctr">
              <a:lnSpc>
                <a:spcPts val="6122"/>
              </a:lnSpc>
            </a:pPr>
            <a:r>
              <a:rPr lang="en-US" sz="5102" b="true">
                <a:solidFill>
                  <a:srgbClr val="197C35"/>
                </a:solidFill>
                <a:latin typeface="Cerebri Bold"/>
                <a:ea typeface="Cerebri Bold"/>
                <a:cs typeface="Cerebri Bold"/>
                <a:sym typeface="Cerebri Bold"/>
              </a:rPr>
              <a:t>Warum werden viele Äpfel im September geerntet und nicht später?</a:t>
            </a:r>
          </a:p>
        </p:txBody>
      </p:sp>
      <p:sp>
        <p:nvSpPr>
          <p:cNvPr name="Freeform 7" id="7"/>
          <p:cNvSpPr/>
          <p:nvPr/>
        </p:nvSpPr>
        <p:spPr>
          <a:xfrm flipH="false" flipV="false" rot="0">
            <a:off x="6389522" y="9566851"/>
            <a:ext cx="2740562" cy="1250381"/>
          </a:xfrm>
          <a:custGeom>
            <a:avLst/>
            <a:gdLst/>
            <a:ahLst/>
            <a:cxnLst/>
            <a:rect r="r" b="b" t="t" l="l"/>
            <a:pathLst>
              <a:path h="1250381" w="2740562">
                <a:moveTo>
                  <a:pt x="0" y="0"/>
                </a:moveTo>
                <a:lnTo>
                  <a:pt x="2740562" y="0"/>
                </a:lnTo>
                <a:lnTo>
                  <a:pt x="2740562" y="1250382"/>
                </a:lnTo>
                <a:lnTo>
                  <a:pt x="0" y="125038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857292" y="1888865"/>
            <a:ext cx="1724224" cy="2011182"/>
          </a:xfrm>
          <a:custGeom>
            <a:avLst/>
            <a:gdLst/>
            <a:ahLst/>
            <a:cxnLst/>
            <a:rect r="r" b="b" t="t" l="l"/>
            <a:pathLst>
              <a:path h="2011182" w="1724224">
                <a:moveTo>
                  <a:pt x="0" y="0"/>
                </a:moveTo>
                <a:lnTo>
                  <a:pt x="1724224" y="0"/>
                </a:lnTo>
                <a:lnTo>
                  <a:pt x="1724224" y="2011182"/>
                </a:lnTo>
                <a:lnTo>
                  <a:pt x="0" y="2011182"/>
                </a:lnTo>
                <a:lnTo>
                  <a:pt x="0" y="0"/>
                </a:lnTo>
                <a:close/>
              </a:path>
            </a:pathLst>
          </a:custGeom>
          <a:blipFill>
            <a:blip r:embed="rId4"/>
            <a:stretch>
              <a:fillRect l="0" t="0" r="0" b="0"/>
            </a:stretch>
          </a:blipFill>
        </p:spPr>
      </p:sp>
      <p:sp>
        <p:nvSpPr>
          <p:cNvPr name="TextBox 9" id="9"/>
          <p:cNvSpPr txBox="true"/>
          <p:nvPr/>
        </p:nvSpPr>
        <p:spPr>
          <a:xfrm rot="0">
            <a:off x="3207782" y="1346412"/>
            <a:ext cx="4217217" cy="1548044"/>
          </a:xfrm>
          <a:prstGeom prst="rect">
            <a:avLst/>
          </a:prstGeom>
        </p:spPr>
        <p:txBody>
          <a:bodyPr anchor="t" rtlCol="false" tIns="0" lIns="0" bIns="0" rIns="0">
            <a:spAutoFit/>
          </a:bodyPr>
          <a:lstStyle/>
          <a:p>
            <a:pPr algn="ctr">
              <a:lnSpc>
                <a:spcPts val="11347"/>
              </a:lnSpc>
              <a:spcBef>
                <a:spcPct val="0"/>
              </a:spcBef>
            </a:pPr>
            <a:r>
              <a:rPr lang="en-US" sz="8105">
                <a:solidFill>
                  <a:srgbClr val="197C35"/>
                </a:solidFill>
                <a:latin typeface="Aloja"/>
                <a:ea typeface="Aloja"/>
                <a:cs typeface="Aloja"/>
                <a:sym typeface="Aloja"/>
              </a:rPr>
              <a:t>AgriQuiz</a:t>
            </a:r>
          </a:p>
        </p:txBody>
      </p:sp>
      <p:sp>
        <p:nvSpPr>
          <p:cNvPr name="TextBox 10" id="10"/>
          <p:cNvSpPr txBox="true"/>
          <p:nvPr/>
        </p:nvSpPr>
        <p:spPr>
          <a:xfrm rot="0">
            <a:off x="2721459" y="3296940"/>
            <a:ext cx="4844082" cy="404952"/>
          </a:xfrm>
          <a:prstGeom prst="rect">
            <a:avLst/>
          </a:prstGeom>
        </p:spPr>
        <p:txBody>
          <a:bodyPr anchor="t" rtlCol="false" tIns="0" lIns="0" bIns="0" rIns="0">
            <a:spAutoFit/>
          </a:bodyPr>
          <a:lstStyle/>
          <a:p>
            <a:pPr algn="ctr">
              <a:lnSpc>
                <a:spcPts val="3210"/>
              </a:lnSpc>
              <a:spcBef>
                <a:spcPct val="0"/>
              </a:spcBef>
            </a:pPr>
            <a:r>
              <a:rPr lang="en-US" sz="2292">
                <a:solidFill>
                  <a:srgbClr val="197C35"/>
                </a:solidFill>
                <a:latin typeface="Cerebri"/>
                <a:ea typeface="Cerebri"/>
                <a:cs typeface="Cerebri"/>
                <a:sym typeface="Cerebri"/>
              </a:rPr>
              <a:t>für OberstufenschülerInnen</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160270" y="8125519"/>
            <a:ext cx="9966461" cy="312079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52365" y="3180052"/>
            <a:ext cx="7782270" cy="7602144"/>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TextBox 6" id="6"/>
          <p:cNvSpPr txBox="true"/>
          <p:nvPr/>
        </p:nvSpPr>
        <p:spPr>
          <a:xfrm rot="0">
            <a:off x="1859877" y="5024842"/>
            <a:ext cx="6567245" cy="3100677"/>
          </a:xfrm>
          <a:prstGeom prst="rect">
            <a:avLst/>
          </a:prstGeom>
        </p:spPr>
        <p:txBody>
          <a:bodyPr anchor="t" rtlCol="false" tIns="0" lIns="0" bIns="0" rIns="0">
            <a:spAutoFit/>
          </a:bodyPr>
          <a:lstStyle/>
          <a:p>
            <a:pPr algn="ctr">
              <a:lnSpc>
                <a:spcPts val="6122"/>
              </a:lnSpc>
            </a:pPr>
            <a:r>
              <a:rPr lang="en-US" sz="5102" b="true">
                <a:solidFill>
                  <a:srgbClr val="197C35"/>
                </a:solidFill>
                <a:latin typeface="Cerebri Bold"/>
                <a:ea typeface="Cerebri Bold"/>
                <a:cs typeface="Cerebri Bold"/>
                <a:sym typeface="Cerebri Bold"/>
              </a:rPr>
              <a:t>Pourquoi récolte-t-on les pommes en septembre et pas plus tard ?</a:t>
            </a:r>
          </a:p>
        </p:txBody>
      </p:sp>
      <p:sp>
        <p:nvSpPr>
          <p:cNvPr name="Freeform 7" id="7"/>
          <p:cNvSpPr/>
          <p:nvPr/>
        </p:nvSpPr>
        <p:spPr>
          <a:xfrm flipH="false" flipV="false" rot="0">
            <a:off x="6389522" y="9685914"/>
            <a:ext cx="2740562" cy="1250381"/>
          </a:xfrm>
          <a:custGeom>
            <a:avLst/>
            <a:gdLst/>
            <a:ahLst/>
            <a:cxnLst/>
            <a:rect r="r" b="b" t="t" l="l"/>
            <a:pathLst>
              <a:path h="1250381" w="2740562">
                <a:moveTo>
                  <a:pt x="0" y="0"/>
                </a:moveTo>
                <a:lnTo>
                  <a:pt x="2740562" y="0"/>
                </a:lnTo>
                <a:lnTo>
                  <a:pt x="2740562" y="1250381"/>
                </a:lnTo>
                <a:lnTo>
                  <a:pt x="0" y="125038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997766" y="1997930"/>
            <a:ext cx="1724224" cy="2011182"/>
          </a:xfrm>
          <a:custGeom>
            <a:avLst/>
            <a:gdLst/>
            <a:ahLst/>
            <a:cxnLst/>
            <a:rect r="r" b="b" t="t" l="l"/>
            <a:pathLst>
              <a:path h="2011182" w="1724224">
                <a:moveTo>
                  <a:pt x="0" y="0"/>
                </a:moveTo>
                <a:lnTo>
                  <a:pt x="1724223" y="0"/>
                </a:lnTo>
                <a:lnTo>
                  <a:pt x="1724223" y="2011182"/>
                </a:lnTo>
                <a:lnTo>
                  <a:pt x="0" y="2011182"/>
                </a:lnTo>
                <a:lnTo>
                  <a:pt x="0" y="0"/>
                </a:lnTo>
                <a:close/>
              </a:path>
            </a:pathLst>
          </a:custGeom>
          <a:blipFill>
            <a:blip r:embed="rId4"/>
            <a:stretch>
              <a:fillRect l="0" t="0" r="0" b="0"/>
            </a:stretch>
          </a:blipFill>
        </p:spPr>
      </p:sp>
      <p:sp>
        <p:nvSpPr>
          <p:cNvPr name="TextBox 9" id="9"/>
          <p:cNvSpPr txBox="true"/>
          <p:nvPr/>
        </p:nvSpPr>
        <p:spPr>
          <a:xfrm rot="0">
            <a:off x="3087510" y="1455477"/>
            <a:ext cx="4217217" cy="1548044"/>
          </a:xfrm>
          <a:prstGeom prst="rect">
            <a:avLst/>
          </a:prstGeom>
        </p:spPr>
        <p:txBody>
          <a:bodyPr anchor="t" rtlCol="false" tIns="0" lIns="0" bIns="0" rIns="0">
            <a:spAutoFit/>
          </a:bodyPr>
          <a:lstStyle/>
          <a:p>
            <a:pPr algn="ctr">
              <a:lnSpc>
                <a:spcPts val="11347"/>
              </a:lnSpc>
              <a:spcBef>
                <a:spcPct val="0"/>
              </a:spcBef>
            </a:pPr>
            <a:r>
              <a:rPr lang="en-US" sz="8105">
                <a:solidFill>
                  <a:srgbClr val="197C35"/>
                </a:solidFill>
                <a:latin typeface="Aloja"/>
                <a:ea typeface="Aloja"/>
                <a:cs typeface="Aloja"/>
                <a:sym typeface="Aloja"/>
              </a:rPr>
              <a:t>AgriQuiz</a:t>
            </a:r>
          </a:p>
        </p:txBody>
      </p:sp>
      <p:sp>
        <p:nvSpPr>
          <p:cNvPr name="TextBox 10" id="10"/>
          <p:cNvSpPr txBox="true"/>
          <p:nvPr/>
        </p:nvSpPr>
        <p:spPr>
          <a:xfrm rot="0">
            <a:off x="2774078" y="3376032"/>
            <a:ext cx="4844082" cy="404952"/>
          </a:xfrm>
          <a:prstGeom prst="rect">
            <a:avLst/>
          </a:prstGeom>
        </p:spPr>
        <p:txBody>
          <a:bodyPr anchor="t" rtlCol="false" tIns="0" lIns="0" bIns="0" rIns="0">
            <a:spAutoFit/>
          </a:bodyPr>
          <a:lstStyle/>
          <a:p>
            <a:pPr algn="ctr">
              <a:lnSpc>
                <a:spcPts val="3210"/>
              </a:lnSpc>
              <a:spcBef>
                <a:spcPct val="0"/>
              </a:spcBef>
            </a:pPr>
            <a:r>
              <a:rPr lang="en-US" sz="2292">
                <a:solidFill>
                  <a:srgbClr val="197C35"/>
                </a:solidFill>
                <a:latin typeface="Cerebri"/>
                <a:ea typeface="Cerebri"/>
                <a:cs typeface="Cerebri"/>
                <a:sym typeface="Cerebri"/>
              </a:rPr>
              <a:t>pour les élèves du secondaire I</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25738" y="2243479"/>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TextBox 6" id="6"/>
          <p:cNvSpPr txBox="true"/>
          <p:nvPr/>
        </p:nvSpPr>
        <p:spPr>
          <a:xfrm rot="77028">
            <a:off x="2237682" y="3882053"/>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A </a:t>
            </a:r>
          </a:p>
        </p:txBody>
      </p:sp>
      <p:sp>
        <p:nvSpPr>
          <p:cNvPr name="TextBox 7" id="7"/>
          <p:cNvSpPr txBox="true"/>
          <p:nvPr/>
        </p:nvSpPr>
        <p:spPr>
          <a:xfrm rot="77028">
            <a:off x="2237682" y="5428955"/>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B</a:t>
            </a:r>
          </a:p>
        </p:txBody>
      </p:sp>
      <p:sp>
        <p:nvSpPr>
          <p:cNvPr name="TextBox 8" id="8"/>
          <p:cNvSpPr txBox="true"/>
          <p:nvPr/>
        </p:nvSpPr>
        <p:spPr>
          <a:xfrm rot="77028">
            <a:off x="2237682" y="7077439"/>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C</a:t>
            </a:r>
          </a:p>
        </p:txBody>
      </p:sp>
      <p:sp>
        <p:nvSpPr>
          <p:cNvPr name="TextBox 9" id="9"/>
          <p:cNvSpPr txBox="true"/>
          <p:nvPr/>
        </p:nvSpPr>
        <p:spPr>
          <a:xfrm rot="0">
            <a:off x="3063366" y="4133033"/>
            <a:ext cx="5790650"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Weil das Aroma mit zunehmender Lagerdauer im Baum sinkt</a:t>
            </a:r>
          </a:p>
        </p:txBody>
      </p:sp>
      <p:sp>
        <p:nvSpPr>
          <p:cNvPr name="TextBox 10" id="10"/>
          <p:cNvSpPr txBox="true"/>
          <p:nvPr/>
        </p:nvSpPr>
        <p:spPr>
          <a:xfrm rot="0">
            <a:off x="3063366" y="5679934"/>
            <a:ext cx="5258550"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Weil sie vom Baum fallen könnten</a:t>
            </a:r>
          </a:p>
        </p:txBody>
      </p:sp>
      <p:sp>
        <p:nvSpPr>
          <p:cNvPr name="TextBox 11" id="11"/>
          <p:cNvSpPr txBox="true"/>
          <p:nvPr/>
        </p:nvSpPr>
        <p:spPr>
          <a:xfrm rot="0">
            <a:off x="3063366" y="7328419"/>
            <a:ext cx="4998775"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Weil sonst die Farbe verloren geht</a:t>
            </a:r>
          </a:p>
        </p:txBody>
      </p:sp>
      <p:sp>
        <p:nvSpPr>
          <p:cNvPr name="Freeform 12" id="12"/>
          <p:cNvSpPr/>
          <p:nvPr/>
        </p:nvSpPr>
        <p:spPr>
          <a:xfrm flipH="false" flipV="false" rot="0">
            <a:off x="735847" y="1659239"/>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Freeform 13" id="13"/>
          <p:cNvSpPr/>
          <p:nvPr/>
        </p:nvSpPr>
        <p:spPr>
          <a:xfrm flipH="false" flipV="false" rot="0">
            <a:off x="6429596" y="9130580"/>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25738" y="2243479"/>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TextBox 6" id="6"/>
          <p:cNvSpPr txBox="true"/>
          <p:nvPr/>
        </p:nvSpPr>
        <p:spPr>
          <a:xfrm rot="77028">
            <a:off x="2242176" y="3882053"/>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A </a:t>
            </a:r>
          </a:p>
        </p:txBody>
      </p:sp>
      <p:sp>
        <p:nvSpPr>
          <p:cNvPr name="TextBox 7" id="7"/>
          <p:cNvSpPr txBox="true"/>
          <p:nvPr/>
        </p:nvSpPr>
        <p:spPr>
          <a:xfrm rot="77028">
            <a:off x="2242176" y="5572759"/>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B</a:t>
            </a:r>
          </a:p>
        </p:txBody>
      </p:sp>
      <p:sp>
        <p:nvSpPr>
          <p:cNvPr name="TextBox 8" id="8"/>
          <p:cNvSpPr txBox="true"/>
          <p:nvPr/>
        </p:nvSpPr>
        <p:spPr>
          <a:xfrm rot="77028">
            <a:off x="2242176" y="7077439"/>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C</a:t>
            </a:r>
          </a:p>
        </p:txBody>
      </p:sp>
      <p:sp>
        <p:nvSpPr>
          <p:cNvPr name="TextBox 9" id="9"/>
          <p:cNvSpPr txBox="true"/>
          <p:nvPr/>
        </p:nvSpPr>
        <p:spPr>
          <a:xfrm rot="0">
            <a:off x="3067860" y="4133033"/>
            <a:ext cx="5518325" cy="12668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Parce que leur arôme diminue si elles restent trop longtemps sur l’arbre</a:t>
            </a:r>
          </a:p>
        </p:txBody>
      </p:sp>
      <p:sp>
        <p:nvSpPr>
          <p:cNvPr name="TextBox 10" id="10"/>
          <p:cNvSpPr txBox="true"/>
          <p:nvPr/>
        </p:nvSpPr>
        <p:spPr>
          <a:xfrm rot="0">
            <a:off x="3067860" y="5882007"/>
            <a:ext cx="5323068"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Parce qu’elles pourraient tomber de l’arbre</a:t>
            </a:r>
          </a:p>
        </p:txBody>
      </p:sp>
      <p:sp>
        <p:nvSpPr>
          <p:cNvPr name="TextBox 11" id="11"/>
          <p:cNvSpPr txBox="true"/>
          <p:nvPr/>
        </p:nvSpPr>
        <p:spPr>
          <a:xfrm rot="0">
            <a:off x="3067860" y="7328419"/>
            <a:ext cx="5518325"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Parce qu’elles perdraient leur couleur</a:t>
            </a:r>
          </a:p>
        </p:txBody>
      </p:sp>
      <p:sp>
        <p:nvSpPr>
          <p:cNvPr name="Freeform 12" id="12"/>
          <p:cNvSpPr/>
          <p:nvPr/>
        </p:nvSpPr>
        <p:spPr>
          <a:xfrm flipH="false" flipV="false" rot="0">
            <a:off x="603486" y="1418993"/>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Freeform 13" id="13"/>
          <p:cNvSpPr/>
          <p:nvPr/>
        </p:nvSpPr>
        <p:spPr>
          <a:xfrm flipH="false" flipV="false" rot="0">
            <a:off x="6429596" y="9130580"/>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Freeform 6" id="6"/>
          <p:cNvSpPr/>
          <p:nvPr/>
        </p:nvSpPr>
        <p:spPr>
          <a:xfrm flipH="false" flipV="false" rot="0">
            <a:off x="1261717" y="1377546"/>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A</a:t>
            </a:r>
          </a:p>
        </p:txBody>
      </p:sp>
      <p:sp>
        <p:nvSpPr>
          <p:cNvPr name="TextBox 8" id="8"/>
          <p:cNvSpPr txBox="true"/>
          <p:nvPr/>
        </p:nvSpPr>
        <p:spPr>
          <a:xfrm rot="0">
            <a:off x="1827422" y="3884033"/>
            <a:ext cx="6914722" cy="5707380"/>
          </a:xfrm>
          <a:prstGeom prst="rect">
            <a:avLst/>
          </a:prstGeom>
        </p:spPr>
        <p:txBody>
          <a:bodyPr anchor="t" rtlCol="false" tIns="0" lIns="0" bIns="0" rIns="0">
            <a:spAutoFit/>
          </a:bodyPr>
          <a:lstStyle/>
          <a:p>
            <a:pPr algn="l">
              <a:lnSpc>
                <a:spcPts val="3810"/>
              </a:lnSpc>
            </a:pPr>
            <a:r>
              <a:rPr lang="en-US" sz="3000">
                <a:solidFill>
                  <a:srgbClr val="197C35"/>
                </a:solidFill>
                <a:latin typeface="Cerebri"/>
                <a:ea typeface="Cerebri"/>
                <a:cs typeface="Cerebri"/>
                <a:sym typeface="Cerebri"/>
              </a:rPr>
              <a:t>Der optimale Erntezeitpunkt bei Äpfeln ist entscheidend für Geschmack, Lagerfähigkeit und Vermarktung. Wenn Äpfel zu lange am Baum bleiben, überreifen sie, verlieren an Aroma und werden mehlig. Zudem verschlechtert sich die Lagerfähigkeit, da die Früchte schneller faulen oder schrumpfen. Deshalb wird im September geerntet, wenn das Zucker-Säure-Verhältnis, die Festigkeit und das Aroma stimmen.</a:t>
            </a:r>
          </a:p>
          <a:p>
            <a:pPr algn="l">
              <a:lnSpc>
                <a:spcPts val="3810"/>
              </a:lnSpc>
            </a:pPr>
          </a:p>
        </p:txBody>
      </p:sp>
      <p:sp>
        <p:nvSpPr>
          <p:cNvPr name="Freeform 9" id="9"/>
          <p:cNvSpPr/>
          <p:nvPr/>
        </p:nvSpPr>
        <p:spPr>
          <a:xfrm flipH="false" flipV="false" rot="0">
            <a:off x="6429596" y="9450564"/>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Freeform 6" id="6"/>
          <p:cNvSpPr/>
          <p:nvPr/>
        </p:nvSpPr>
        <p:spPr>
          <a:xfrm flipH="false" flipV="false" rot="0">
            <a:off x="1261717" y="1377546"/>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A</a:t>
            </a:r>
          </a:p>
        </p:txBody>
      </p:sp>
      <p:sp>
        <p:nvSpPr>
          <p:cNvPr name="TextBox 8" id="8"/>
          <p:cNvSpPr txBox="true"/>
          <p:nvPr/>
        </p:nvSpPr>
        <p:spPr>
          <a:xfrm rot="0">
            <a:off x="1847244" y="3602241"/>
            <a:ext cx="7110317" cy="6659880"/>
          </a:xfrm>
          <a:prstGeom prst="rect">
            <a:avLst/>
          </a:prstGeom>
        </p:spPr>
        <p:txBody>
          <a:bodyPr anchor="t" rtlCol="false" tIns="0" lIns="0" bIns="0" rIns="0">
            <a:spAutoFit/>
          </a:bodyPr>
          <a:lstStyle/>
          <a:p>
            <a:pPr algn="l">
              <a:lnSpc>
                <a:spcPts val="3810"/>
              </a:lnSpc>
            </a:pPr>
            <a:r>
              <a:rPr lang="en-US" sz="3000">
                <a:solidFill>
                  <a:srgbClr val="197C35"/>
                </a:solidFill>
                <a:latin typeface="Cerebri"/>
                <a:ea typeface="Cerebri"/>
                <a:cs typeface="Cerebri"/>
                <a:sym typeface="Cerebri"/>
              </a:rPr>
              <a:t>Antwort B ist falsch, denn gut entwickelte Äpfel fallen nicht einfach vom Baum, solange sie gesund sind. Ein gewisser Fruchtfall ist normal, aber nicht der Hauptgrund für die Ernte.</a:t>
            </a:r>
          </a:p>
          <a:p>
            <a:pPr algn="l">
              <a:lnSpc>
                <a:spcPts val="3810"/>
              </a:lnSpc>
            </a:pPr>
          </a:p>
          <a:p>
            <a:pPr algn="l">
              <a:lnSpc>
                <a:spcPts val="3810"/>
              </a:lnSpc>
            </a:pPr>
            <a:r>
              <a:rPr lang="en-US" sz="3000">
                <a:solidFill>
                  <a:srgbClr val="197C35"/>
                </a:solidFill>
                <a:latin typeface="Cerebri"/>
                <a:ea typeface="Cerebri"/>
                <a:cs typeface="Cerebri"/>
                <a:sym typeface="Cerebri"/>
              </a:rPr>
              <a:t>Antwort C ist ebenfalls nicht korrekt, denn die typische Fruchtfarbe bildet sich vor allem durch Lichteinwirkung und Temperaturunterschiede,  nicht durch eine späte Ernte. Spätes Ernten kann sogar dazu führen, dass Äpfel überreif und farblos erscheinen.</a:t>
            </a:r>
          </a:p>
          <a:p>
            <a:pPr algn="l">
              <a:lnSpc>
                <a:spcPts val="3810"/>
              </a:lnSpc>
            </a:pPr>
          </a:p>
        </p:txBody>
      </p:sp>
      <p:sp>
        <p:nvSpPr>
          <p:cNvPr name="Freeform 9" id="9"/>
          <p:cNvSpPr/>
          <p:nvPr/>
        </p:nvSpPr>
        <p:spPr>
          <a:xfrm flipH="false" flipV="false" rot="0">
            <a:off x="6429596" y="9450564"/>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Freeform 6" id="6"/>
          <p:cNvSpPr/>
          <p:nvPr/>
        </p:nvSpPr>
        <p:spPr>
          <a:xfrm flipH="false" flipV="false" rot="0">
            <a:off x="1261717" y="1377546"/>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A</a:t>
            </a:r>
          </a:p>
        </p:txBody>
      </p:sp>
      <p:sp>
        <p:nvSpPr>
          <p:cNvPr name="TextBox 8" id="8"/>
          <p:cNvSpPr txBox="true"/>
          <p:nvPr/>
        </p:nvSpPr>
        <p:spPr>
          <a:xfrm rot="0">
            <a:off x="1686139" y="3434361"/>
            <a:ext cx="6914722" cy="6183630"/>
          </a:xfrm>
          <a:prstGeom prst="rect">
            <a:avLst/>
          </a:prstGeom>
        </p:spPr>
        <p:txBody>
          <a:bodyPr anchor="t" rtlCol="false" tIns="0" lIns="0" bIns="0" rIns="0">
            <a:spAutoFit/>
          </a:bodyPr>
          <a:lstStyle/>
          <a:p>
            <a:pPr algn="l">
              <a:lnSpc>
                <a:spcPts val="3810"/>
              </a:lnSpc>
            </a:pPr>
            <a:r>
              <a:rPr lang="en-US" sz="3000">
                <a:solidFill>
                  <a:srgbClr val="197C35"/>
                </a:solidFill>
                <a:latin typeface="Cerebri"/>
                <a:ea typeface="Cerebri"/>
                <a:cs typeface="Cerebri"/>
                <a:sym typeface="Cerebri"/>
              </a:rPr>
              <a:t>Le moment optimal de la récolte des pommes est essentiel pour le goût, la conservation et la commercialisation. Si les pommes restent trop longtemps sur l’arbre, elles deviennent trop mûres, perdent de leur arôme et deviennent farineuses. De plus, leur aptitude à la conservation diminue, car elles pourrissent ou se dessèchent plus vite. C’est pourquoi on récolte en septembre, lorsque le rapport sucre-acide, la fermeté et l’arôme sont corrects.</a:t>
            </a:r>
          </a:p>
        </p:txBody>
      </p:sp>
      <p:sp>
        <p:nvSpPr>
          <p:cNvPr name="Freeform 9" id="9"/>
          <p:cNvSpPr/>
          <p:nvPr/>
        </p:nvSpPr>
        <p:spPr>
          <a:xfrm flipH="false" flipV="false" rot="0">
            <a:off x="6429596" y="9450564"/>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solidFill>
              <a:srgbClr val="FCFCFC"/>
            </a:solidFill>
            <a:ln w="12700">
              <a:solidFill>
                <a:srgbClr val="000000"/>
              </a:solidFill>
            </a:ln>
          </p:spPr>
        </p:sp>
      </p:grpSp>
      <p:sp>
        <p:nvSpPr>
          <p:cNvPr name="Freeform 6" id="6"/>
          <p:cNvSpPr/>
          <p:nvPr/>
        </p:nvSpPr>
        <p:spPr>
          <a:xfrm flipH="false" flipV="false" rot="0">
            <a:off x="1261717" y="1028700"/>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A</a:t>
            </a:r>
          </a:p>
        </p:txBody>
      </p:sp>
      <p:sp>
        <p:nvSpPr>
          <p:cNvPr name="TextBox 8" id="8"/>
          <p:cNvSpPr txBox="true"/>
          <p:nvPr/>
        </p:nvSpPr>
        <p:spPr>
          <a:xfrm rot="0">
            <a:off x="1653013" y="3089910"/>
            <a:ext cx="6980975" cy="6659880"/>
          </a:xfrm>
          <a:prstGeom prst="rect">
            <a:avLst/>
          </a:prstGeom>
        </p:spPr>
        <p:txBody>
          <a:bodyPr anchor="t" rtlCol="false" tIns="0" lIns="0" bIns="0" rIns="0">
            <a:spAutoFit/>
          </a:bodyPr>
          <a:lstStyle/>
          <a:p>
            <a:pPr algn="l">
              <a:lnSpc>
                <a:spcPts val="3810"/>
              </a:lnSpc>
            </a:pPr>
            <a:r>
              <a:rPr lang="en-US" sz="3000">
                <a:solidFill>
                  <a:srgbClr val="197C35"/>
                </a:solidFill>
                <a:latin typeface="Cerebri"/>
                <a:ea typeface="Cerebri"/>
                <a:cs typeface="Cerebri"/>
                <a:sym typeface="Cerebri"/>
              </a:rPr>
              <a:t>La réponse B est fausse, car des pommes bien développées ne tombent pas simplement de l’arbre tant qu’elles sont saines. Une certaine chute naturelle des fruits est normale, mais ce n’est pas la raison principale de la récolte.</a:t>
            </a:r>
          </a:p>
          <a:p>
            <a:pPr algn="l">
              <a:lnSpc>
                <a:spcPts val="3810"/>
              </a:lnSpc>
            </a:pPr>
          </a:p>
          <a:p>
            <a:pPr algn="l">
              <a:lnSpc>
                <a:spcPts val="3810"/>
              </a:lnSpc>
            </a:pPr>
            <a:r>
              <a:rPr lang="en-US" sz="3000">
                <a:solidFill>
                  <a:srgbClr val="197C35"/>
                </a:solidFill>
                <a:latin typeface="Cerebri"/>
                <a:ea typeface="Cerebri"/>
                <a:cs typeface="Cerebri"/>
                <a:sym typeface="Cerebri"/>
              </a:rPr>
              <a:t>La réponse C est également incorrecte, car la couleur typique des fruits se forme principalement grâce à l’exposition à la lumière et aux écarts de température, et non à une récolte tardive. Une récolte trop tardive peut même conduire à des pommes trop mûres et décolorées.</a:t>
            </a:r>
          </a:p>
        </p:txBody>
      </p:sp>
      <p:sp>
        <p:nvSpPr>
          <p:cNvPr name="Freeform 9" id="9"/>
          <p:cNvSpPr/>
          <p:nvPr/>
        </p:nvSpPr>
        <p:spPr>
          <a:xfrm flipH="false" flipV="false" rot="0">
            <a:off x="6429596" y="9616823"/>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028221" y="2409347"/>
            <a:ext cx="8230557" cy="8040055"/>
            <a:chOff x="0" y="0"/>
            <a:chExt cx="4828540" cy="4716780"/>
          </a:xfrm>
        </p:grpSpPr>
        <p:sp>
          <p:nvSpPr>
            <p:cNvPr name="Freeform 5" id="5"/>
            <p:cNvSpPr/>
            <p:nvPr/>
          </p:nvSpPr>
          <p:spPr>
            <a:xfrm flipH="false" flipV="false" rot="0">
              <a:off x="0" y="-7620"/>
              <a:ext cx="4833620" cy="4726940"/>
            </a:xfrm>
            <a:custGeom>
              <a:avLst/>
              <a:gdLst/>
              <a:ahLst/>
              <a:cxnLst/>
              <a:rect r="r" b="b" t="t" l="l"/>
              <a:pathLst>
                <a:path h="4726940" w="4833620">
                  <a:moveTo>
                    <a:pt x="3416300" y="4662170"/>
                  </a:moveTo>
                  <a:cubicBezTo>
                    <a:pt x="3388360" y="4669790"/>
                    <a:pt x="3366770" y="4679950"/>
                    <a:pt x="3345180" y="4682490"/>
                  </a:cubicBezTo>
                  <a:cubicBezTo>
                    <a:pt x="3223260" y="4692650"/>
                    <a:pt x="3102610" y="4702810"/>
                    <a:pt x="2980690" y="4711700"/>
                  </a:cubicBezTo>
                  <a:cubicBezTo>
                    <a:pt x="2918460" y="4715510"/>
                    <a:pt x="2856230" y="4719320"/>
                    <a:pt x="2794000" y="4720590"/>
                  </a:cubicBezTo>
                  <a:cubicBezTo>
                    <a:pt x="2726690" y="4723130"/>
                    <a:pt x="2659380" y="4726940"/>
                    <a:pt x="2593340" y="4724400"/>
                  </a:cubicBezTo>
                  <a:cubicBezTo>
                    <a:pt x="2529840" y="4723130"/>
                    <a:pt x="2466340" y="4719320"/>
                    <a:pt x="2405380" y="4707890"/>
                  </a:cubicBezTo>
                  <a:cubicBezTo>
                    <a:pt x="2326640" y="4693920"/>
                    <a:pt x="2246630" y="4693920"/>
                    <a:pt x="2169160" y="4681220"/>
                  </a:cubicBezTo>
                  <a:cubicBezTo>
                    <a:pt x="1967230" y="4648200"/>
                    <a:pt x="1761490" y="4657090"/>
                    <a:pt x="1558290" y="4643120"/>
                  </a:cubicBezTo>
                  <a:cubicBezTo>
                    <a:pt x="1443990" y="4635500"/>
                    <a:pt x="1329690" y="4617720"/>
                    <a:pt x="1215390" y="4602480"/>
                  </a:cubicBezTo>
                  <a:cubicBezTo>
                    <a:pt x="1085850" y="4585970"/>
                    <a:pt x="956310" y="4566920"/>
                    <a:pt x="825500" y="4549140"/>
                  </a:cubicBezTo>
                  <a:cubicBezTo>
                    <a:pt x="730250" y="4536440"/>
                    <a:pt x="633730" y="4523740"/>
                    <a:pt x="538480" y="4511040"/>
                  </a:cubicBezTo>
                  <a:cubicBezTo>
                    <a:pt x="535940" y="4511040"/>
                    <a:pt x="533400" y="4509770"/>
                    <a:pt x="530860" y="4509770"/>
                  </a:cubicBezTo>
                  <a:cubicBezTo>
                    <a:pt x="450850" y="4475479"/>
                    <a:pt x="365760" y="4448810"/>
                    <a:pt x="292100" y="4404360"/>
                  </a:cubicBezTo>
                  <a:cubicBezTo>
                    <a:pt x="167640" y="4328160"/>
                    <a:pt x="114300" y="4206240"/>
                    <a:pt x="109220" y="4062730"/>
                  </a:cubicBezTo>
                  <a:cubicBezTo>
                    <a:pt x="107950" y="4013200"/>
                    <a:pt x="101600" y="3964940"/>
                    <a:pt x="101600" y="3915410"/>
                  </a:cubicBezTo>
                  <a:cubicBezTo>
                    <a:pt x="102870" y="3846830"/>
                    <a:pt x="107950" y="3779520"/>
                    <a:pt x="111760" y="3712210"/>
                  </a:cubicBezTo>
                  <a:cubicBezTo>
                    <a:pt x="121920" y="3511550"/>
                    <a:pt x="127000" y="3310890"/>
                    <a:pt x="111760" y="3110230"/>
                  </a:cubicBezTo>
                  <a:cubicBezTo>
                    <a:pt x="97790" y="2929890"/>
                    <a:pt x="85090" y="2750820"/>
                    <a:pt x="71120" y="2570480"/>
                  </a:cubicBezTo>
                  <a:cubicBezTo>
                    <a:pt x="62230" y="2454910"/>
                    <a:pt x="50800" y="2340610"/>
                    <a:pt x="43180" y="2225040"/>
                  </a:cubicBezTo>
                  <a:cubicBezTo>
                    <a:pt x="38100" y="2148840"/>
                    <a:pt x="39370" y="2071370"/>
                    <a:pt x="34290" y="1995170"/>
                  </a:cubicBezTo>
                  <a:cubicBezTo>
                    <a:pt x="31750" y="1951990"/>
                    <a:pt x="17780" y="1910080"/>
                    <a:pt x="16510" y="1866900"/>
                  </a:cubicBezTo>
                  <a:cubicBezTo>
                    <a:pt x="11430" y="1762760"/>
                    <a:pt x="10160" y="1657350"/>
                    <a:pt x="7620" y="1551940"/>
                  </a:cubicBezTo>
                  <a:cubicBezTo>
                    <a:pt x="6350" y="1511300"/>
                    <a:pt x="0" y="1470660"/>
                    <a:pt x="1270" y="1430020"/>
                  </a:cubicBezTo>
                  <a:cubicBezTo>
                    <a:pt x="2540" y="1366520"/>
                    <a:pt x="10160" y="1303020"/>
                    <a:pt x="11430" y="1239520"/>
                  </a:cubicBezTo>
                  <a:cubicBezTo>
                    <a:pt x="12700" y="1165860"/>
                    <a:pt x="5080" y="1092200"/>
                    <a:pt x="7620" y="1019810"/>
                  </a:cubicBezTo>
                  <a:cubicBezTo>
                    <a:pt x="7620" y="949960"/>
                    <a:pt x="16510" y="881380"/>
                    <a:pt x="25400" y="811530"/>
                  </a:cubicBezTo>
                  <a:cubicBezTo>
                    <a:pt x="27940" y="787400"/>
                    <a:pt x="45720" y="765810"/>
                    <a:pt x="50800" y="741680"/>
                  </a:cubicBezTo>
                  <a:cubicBezTo>
                    <a:pt x="72390" y="622300"/>
                    <a:pt x="95250" y="502920"/>
                    <a:pt x="151130" y="392430"/>
                  </a:cubicBezTo>
                  <a:cubicBezTo>
                    <a:pt x="163830" y="368300"/>
                    <a:pt x="184150" y="346710"/>
                    <a:pt x="203200" y="327660"/>
                  </a:cubicBezTo>
                  <a:cubicBezTo>
                    <a:pt x="209550" y="321310"/>
                    <a:pt x="224790" y="325120"/>
                    <a:pt x="228600" y="325120"/>
                  </a:cubicBezTo>
                  <a:cubicBezTo>
                    <a:pt x="237490" y="308610"/>
                    <a:pt x="242570" y="292100"/>
                    <a:pt x="252730" y="284480"/>
                  </a:cubicBezTo>
                  <a:cubicBezTo>
                    <a:pt x="307340" y="242570"/>
                    <a:pt x="364490" y="212090"/>
                    <a:pt x="435610" y="204470"/>
                  </a:cubicBezTo>
                  <a:cubicBezTo>
                    <a:pt x="488950" y="198120"/>
                    <a:pt x="541020" y="175260"/>
                    <a:pt x="594360" y="162560"/>
                  </a:cubicBezTo>
                  <a:cubicBezTo>
                    <a:pt x="659130" y="147320"/>
                    <a:pt x="723900" y="129540"/>
                    <a:pt x="791210" y="120650"/>
                  </a:cubicBezTo>
                  <a:cubicBezTo>
                    <a:pt x="852170" y="113030"/>
                    <a:pt x="910590" y="96520"/>
                    <a:pt x="972820" y="91440"/>
                  </a:cubicBezTo>
                  <a:cubicBezTo>
                    <a:pt x="1036320" y="86360"/>
                    <a:pt x="1099820" y="71120"/>
                    <a:pt x="1164590" y="66040"/>
                  </a:cubicBezTo>
                  <a:cubicBezTo>
                    <a:pt x="1339850" y="53340"/>
                    <a:pt x="1516380" y="44450"/>
                    <a:pt x="1691640" y="34290"/>
                  </a:cubicBezTo>
                  <a:cubicBezTo>
                    <a:pt x="1734820" y="31750"/>
                    <a:pt x="1778000" y="34290"/>
                    <a:pt x="1821180" y="35560"/>
                  </a:cubicBezTo>
                  <a:cubicBezTo>
                    <a:pt x="1842770" y="36830"/>
                    <a:pt x="1864360" y="41910"/>
                    <a:pt x="1887220" y="44450"/>
                  </a:cubicBezTo>
                  <a:cubicBezTo>
                    <a:pt x="1897380" y="45720"/>
                    <a:pt x="1907540" y="41910"/>
                    <a:pt x="1917700" y="41910"/>
                  </a:cubicBezTo>
                  <a:cubicBezTo>
                    <a:pt x="1948180" y="41910"/>
                    <a:pt x="1979930" y="41910"/>
                    <a:pt x="2010410" y="40640"/>
                  </a:cubicBezTo>
                  <a:cubicBezTo>
                    <a:pt x="2068830" y="38100"/>
                    <a:pt x="2128520" y="31750"/>
                    <a:pt x="2186940" y="31750"/>
                  </a:cubicBezTo>
                  <a:cubicBezTo>
                    <a:pt x="2244090" y="31750"/>
                    <a:pt x="2301240" y="35560"/>
                    <a:pt x="2358390" y="38100"/>
                  </a:cubicBezTo>
                  <a:lnTo>
                    <a:pt x="2404110" y="38100"/>
                  </a:lnTo>
                  <a:cubicBezTo>
                    <a:pt x="2473960" y="35560"/>
                    <a:pt x="2542540" y="35560"/>
                    <a:pt x="2612390" y="31750"/>
                  </a:cubicBezTo>
                  <a:cubicBezTo>
                    <a:pt x="2679700" y="27940"/>
                    <a:pt x="2745740" y="19050"/>
                    <a:pt x="2813050" y="15240"/>
                  </a:cubicBezTo>
                  <a:cubicBezTo>
                    <a:pt x="2844800" y="12700"/>
                    <a:pt x="2877820" y="12700"/>
                    <a:pt x="2909570" y="19050"/>
                  </a:cubicBezTo>
                  <a:cubicBezTo>
                    <a:pt x="2957830" y="27940"/>
                    <a:pt x="3003550" y="33020"/>
                    <a:pt x="3051810" y="19050"/>
                  </a:cubicBezTo>
                  <a:cubicBezTo>
                    <a:pt x="3069590" y="13970"/>
                    <a:pt x="3092450" y="22860"/>
                    <a:pt x="3112770" y="25400"/>
                  </a:cubicBezTo>
                  <a:cubicBezTo>
                    <a:pt x="3121660" y="26670"/>
                    <a:pt x="3131820" y="29210"/>
                    <a:pt x="3136900" y="25400"/>
                  </a:cubicBezTo>
                  <a:cubicBezTo>
                    <a:pt x="3171190" y="0"/>
                    <a:pt x="3202940" y="6350"/>
                    <a:pt x="3235960" y="27940"/>
                  </a:cubicBezTo>
                  <a:cubicBezTo>
                    <a:pt x="3239770" y="30480"/>
                    <a:pt x="3249930" y="24130"/>
                    <a:pt x="3257550" y="24130"/>
                  </a:cubicBezTo>
                  <a:cubicBezTo>
                    <a:pt x="3288030" y="24130"/>
                    <a:pt x="3318510" y="24130"/>
                    <a:pt x="3350260" y="25400"/>
                  </a:cubicBezTo>
                  <a:cubicBezTo>
                    <a:pt x="3373120" y="26670"/>
                    <a:pt x="3394710" y="34290"/>
                    <a:pt x="3417570" y="36830"/>
                  </a:cubicBezTo>
                  <a:cubicBezTo>
                    <a:pt x="3467100" y="43180"/>
                    <a:pt x="3517900" y="53340"/>
                    <a:pt x="3568700" y="53340"/>
                  </a:cubicBezTo>
                  <a:cubicBezTo>
                    <a:pt x="3663950" y="54610"/>
                    <a:pt x="3759200" y="58420"/>
                    <a:pt x="3853180" y="78740"/>
                  </a:cubicBezTo>
                  <a:cubicBezTo>
                    <a:pt x="3940809" y="97790"/>
                    <a:pt x="4030980" y="97790"/>
                    <a:pt x="4119880" y="113030"/>
                  </a:cubicBezTo>
                  <a:cubicBezTo>
                    <a:pt x="4173220" y="121920"/>
                    <a:pt x="4227830" y="138430"/>
                    <a:pt x="4273550" y="165100"/>
                  </a:cubicBezTo>
                  <a:cubicBezTo>
                    <a:pt x="4323080" y="193040"/>
                    <a:pt x="4361180" y="238760"/>
                    <a:pt x="4405630" y="276860"/>
                  </a:cubicBezTo>
                  <a:cubicBezTo>
                    <a:pt x="4422139" y="290830"/>
                    <a:pt x="4446270" y="300990"/>
                    <a:pt x="4457700" y="318770"/>
                  </a:cubicBezTo>
                  <a:cubicBezTo>
                    <a:pt x="4490720" y="367030"/>
                    <a:pt x="4519930" y="417830"/>
                    <a:pt x="4549140" y="468630"/>
                  </a:cubicBezTo>
                  <a:cubicBezTo>
                    <a:pt x="4570730" y="505460"/>
                    <a:pt x="4592320" y="543560"/>
                    <a:pt x="4608830" y="581660"/>
                  </a:cubicBezTo>
                  <a:cubicBezTo>
                    <a:pt x="4626610" y="626110"/>
                    <a:pt x="4640580" y="671830"/>
                    <a:pt x="4654550" y="718820"/>
                  </a:cubicBezTo>
                  <a:cubicBezTo>
                    <a:pt x="4676140" y="792480"/>
                    <a:pt x="4701540" y="866140"/>
                    <a:pt x="4715510" y="942340"/>
                  </a:cubicBezTo>
                  <a:cubicBezTo>
                    <a:pt x="4735830" y="1049020"/>
                    <a:pt x="4745990" y="1158240"/>
                    <a:pt x="4761230" y="1266190"/>
                  </a:cubicBezTo>
                  <a:cubicBezTo>
                    <a:pt x="4766310" y="1301750"/>
                    <a:pt x="4772660" y="1337310"/>
                    <a:pt x="4775200" y="1372870"/>
                  </a:cubicBezTo>
                  <a:cubicBezTo>
                    <a:pt x="4782820" y="1474470"/>
                    <a:pt x="4787900" y="1574800"/>
                    <a:pt x="4794250" y="1676400"/>
                  </a:cubicBezTo>
                  <a:cubicBezTo>
                    <a:pt x="4803140" y="1802130"/>
                    <a:pt x="4815840" y="1926590"/>
                    <a:pt x="4822190" y="2052320"/>
                  </a:cubicBezTo>
                  <a:cubicBezTo>
                    <a:pt x="4828540" y="2172970"/>
                    <a:pt x="4833620" y="2294890"/>
                    <a:pt x="4831080" y="2416810"/>
                  </a:cubicBezTo>
                  <a:cubicBezTo>
                    <a:pt x="4827270" y="2620010"/>
                    <a:pt x="4817110" y="2821940"/>
                    <a:pt x="4806950" y="3025140"/>
                  </a:cubicBezTo>
                  <a:cubicBezTo>
                    <a:pt x="4800600" y="3150870"/>
                    <a:pt x="4791710" y="3275330"/>
                    <a:pt x="4779010" y="3399790"/>
                  </a:cubicBezTo>
                  <a:cubicBezTo>
                    <a:pt x="4766310" y="3524250"/>
                    <a:pt x="4747260" y="3647440"/>
                    <a:pt x="4733290" y="3771900"/>
                  </a:cubicBezTo>
                  <a:cubicBezTo>
                    <a:pt x="4723130" y="3858260"/>
                    <a:pt x="4720590" y="3944620"/>
                    <a:pt x="4709160" y="4029710"/>
                  </a:cubicBezTo>
                  <a:cubicBezTo>
                    <a:pt x="4699000" y="4107180"/>
                    <a:pt x="4660900" y="4175760"/>
                    <a:pt x="4610100" y="4232910"/>
                  </a:cubicBezTo>
                  <a:cubicBezTo>
                    <a:pt x="4568191" y="4281170"/>
                    <a:pt x="4535170" y="4335780"/>
                    <a:pt x="4491991" y="4382770"/>
                  </a:cubicBezTo>
                  <a:cubicBezTo>
                    <a:pt x="4453891" y="4424679"/>
                    <a:pt x="4411981" y="4466590"/>
                    <a:pt x="4345941" y="4467860"/>
                  </a:cubicBezTo>
                  <a:cubicBezTo>
                    <a:pt x="4330700" y="4467860"/>
                    <a:pt x="4316731" y="4483100"/>
                    <a:pt x="4301491" y="4490720"/>
                  </a:cubicBezTo>
                  <a:cubicBezTo>
                    <a:pt x="4236720" y="4518660"/>
                    <a:pt x="4169411" y="4542790"/>
                    <a:pt x="4105911" y="4573270"/>
                  </a:cubicBezTo>
                  <a:cubicBezTo>
                    <a:pt x="3989070" y="4629150"/>
                    <a:pt x="3863341" y="4638040"/>
                    <a:pt x="3737611" y="4643120"/>
                  </a:cubicBezTo>
                  <a:cubicBezTo>
                    <a:pt x="3689351" y="4645660"/>
                    <a:pt x="3639820" y="4641850"/>
                    <a:pt x="3591561" y="4645660"/>
                  </a:cubicBezTo>
                  <a:cubicBezTo>
                    <a:pt x="3567431" y="4646930"/>
                    <a:pt x="3544570" y="4658360"/>
                    <a:pt x="3521711" y="4663440"/>
                  </a:cubicBezTo>
                  <a:cubicBezTo>
                    <a:pt x="3511551" y="4665980"/>
                    <a:pt x="3501391" y="4664710"/>
                    <a:pt x="3489961" y="4665980"/>
                  </a:cubicBezTo>
                  <a:cubicBezTo>
                    <a:pt x="3474720" y="4667250"/>
                    <a:pt x="3459481" y="4671060"/>
                    <a:pt x="3444241" y="4669790"/>
                  </a:cubicBezTo>
                  <a:cubicBezTo>
                    <a:pt x="3429000" y="4667250"/>
                    <a:pt x="3418841" y="4662170"/>
                    <a:pt x="3416300" y="4662170"/>
                  </a:cubicBezTo>
                  <a:close/>
                </a:path>
              </a:pathLst>
            </a:custGeom>
            <a:blipFill>
              <a:blip r:embed="rId2"/>
              <a:stretch>
                <a:fillRect l="-23202" t="0" r="-23202" b="0"/>
              </a:stretch>
            </a:blipFill>
          </p:spPr>
        </p:sp>
      </p:grpSp>
      <p:sp>
        <p:nvSpPr>
          <p:cNvPr name="Freeform 6" id="6"/>
          <p:cNvSpPr/>
          <p:nvPr/>
        </p:nvSpPr>
        <p:spPr>
          <a:xfrm flipH="false" flipV="false" rot="0">
            <a:off x="658277" y="1978225"/>
            <a:ext cx="1461725" cy="1704996"/>
          </a:xfrm>
          <a:custGeom>
            <a:avLst/>
            <a:gdLst/>
            <a:ahLst/>
            <a:cxnLst/>
            <a:rect r="r" b="b" t="t" l="l"/>
            <a:pathLst>
              <a:path h="1704996" w="1461725">
                <a:moveTo>
                  <a:pt x="0" y="0"/>
                </a:moveTo>
                <a:lnTo>
                  <a:pt x="1461725" y="0"/>
                </a:lnTo>
                <a:lnTo>
                  <a:pt x="1461725" y="1704996"/>
                </a:lnTo>
                <a:lnTo>
                  <a:pt x="0" y="1704996"/>
                </a:lnTo>
                <a:lnTo>
                  <a:pt x="0" y="0"/>
                </a:lnTo>
                <a:close/>
              </a:path>
            </a:pathLst>
          </a:custGeom>
          <a:blipFill>
            <a:blip r:embed="rId3"/>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DAGxvXwtL3o</dc:identifier>
  <dcterms:modified xsi:type="dcterms:W3CDTF">2011-08-01T06:04:30Z</dcterms:modified>
  <cp:revision>1</cp:revision>
  <dc:title>Quiz5</dc:title>
</cp:coreProperties>
</file>