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Lst>
  <p:sldSz cx="10287000" cy="12852400"/>
  <p:notesSz cx="6858000" cy="9144000"/>
  <p:embeddedFontLst>
    <p:embeddedFont>
      <p:font typeface="Cerebri Bold" charset="1" panose="00000800000000000000"/>
      <p:regular r:id="rId15"/>
    </p:embeddedFont>
    <p:embeddedFont>
      <p:font typeface="Aloja" charset="1" panose="02000500000000000000"/>
      <p:regular r:id="rId16"/>
    </p:embeddedFont>
    <p:embeddedFont>
      <p:font typeface="Cerebri" charset="1" panose="0000050000000000000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1.png" Type="http://schemas.openxmlformats.org/officeDocument/2006/relationships/image"/><Relationship Id="rId4" Target="../media/image2.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1.png" Type="http://schemas.openxmlformats.org/officeDocument/2006/relationships/image"/><Relationship Id="rId4" Target="../media/image2.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1.png" Type="http://schemas.openxmlformats.org/officeDocument/2006/relationships/image"/><Relationship Id="rId4" Target="../media/image2.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1.png" Type="http://schemas.openxmlformats.org/officeDocument/2006/relationships/image"/><Relationship Id="rId4" Target="../media/image2.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1.png" Type="http://schemas.openxmlformats.org/officeDocument/2006/relationships/image"/><Relationship Id="rId4" Target="../media/image2.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1.png" Type="http://schemas.openxmlformats.org/officeDocument/2006/relationships/image"/><Relationship Id="rId4" Target="../media/image2.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 Id="rId3" Target="../media/image3.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C9E265"/>
        </a:solidFill>
      </p:bgPr>
    </p:bg>
    <p:spTree>
      <p:nvGrpSpPr>
        <p:cNvPr id="1" name=""/>
        <p:cNvGrpSpPr/>
        <p:nvPr/>
      </p:nvGrpSpPr>
      <p:grpSpPr>
        <a:xfrm>
          <a:off x="0" y="0"/>
          <a:ext cx="0" cy="0"/>
          <a:chOff x="0" y="0"/>
          <a:chExt cx="0" cy="0"/>
        </a:xfrm>
      </p:grpSpPr>
      <p:grpSp>
        <p:nvGrpSpPr>
          <p:cNvPr name="Group 2" id="2"/>
          <p:cNvGrpSpPr/>
          <p:nvPr/>
        </p:nvGrpSpPr>
        <p:grpSpPr>
          <a:xfrm rot="0">
            <a:off x="160270" y="8006456"/>
            <a:ext cx="9966461" cy="3120790"/>
            <a:chOff x="0" y="0"/>
            <a:chExt cx="4476601" cy="1401755"/>
          </a:xfrm>
        </p:grpSpPr>
        <p:sp>
          <p:nvSpPr>
            <p:cNvPr name="Freeform 3" id="3"/>
            <p:cNvSpPr/>
            <p:nvPr/>
          </p:nvSpPr>
          <p:spPr>
            <a:xfrm flipH="false" flipV="false" rot="0">
              <a:off x="0" y="0"/>
              <a:ext cx="4476602" cy="1401755"/>
            </a:xfrm>
            <a:custGeom>
              <a:avLst/>
              <a:gdLst/>
              <a:ahLst/>
              <a:cxnLst/>
              <a:rect r="r" b="b" t="t" l="l"/>
              <a:pathLst>
                <a:path h="1401755" w="4476602">
                  <a:moveTo>
                    <a:pt x="0" y="0"/>
                  </a:moveTo>
                  <a:lnTo>
                    <a:pt x="4476602" y="0"/>
                  </a:lnTo>
                  <a:lnTo>
                    <a:pt x="4476602" y="1401755"/>
                  </a:lnTo>
                  <a:lnTo>
                    <a:pt x="0" y="1401755"/>
                  </a:lnTo>
                  <a:close/>
                </a:path>
              </a:pathLst>
            </a:custGeom>
            <a:solidFill>
              <a:srgbClr val="C9E265"/>
            </a:solidFill>
          </p:spPr>
        </p:sp>
      </p:grpSp>
      <p:grpSp>
        <p:nvGrpSpPr>
          <p:cNvPr name="Group 4" id="4"/>
          <p:cNvGrpSpPr>
            <a:grpSpLocks noChangeAspect="true"/>
          </p:cNvGrpSpPr>
          <p:nvPr/>
        </p:nvGrpSpPr>
        <p:grpSpPr>
          <a:xfrm rot="0">
            <a:off x="1252365" y="3060990"/>
            <a:ext cx="7782270" cy="7602144"/>
            <a:chOff x="0" y="0"/>
            <a:chExt cx="4828540" cy="4716780"/>
          </a:xfrm>
        </p:grpSpPr>
        <p:sp>
          <p:nvSpPr>
            <p:cNvPr name="Freeform 5" id="5"/>
            <p:cNvSpPr/>
            <p:nvPr/>
          </p:nvSpPr>
          <p:spPr>
            <a:xfrm flipH="false" flipV="false" rot="0">
              <a:off x="0" y="-7620"/>
              <a:ext cx="4833620" cy="4726940"/>
            </a:xfrm>
            <a:custGeom>
              <a:avLst/>
              <a:gdLst/>
              <a:ahLst/>
              <a:cxnLst/>
              <a:rect r="r" b="b" t="t" l="l"/>
              <a:pathLst>
                <a:path h="4726940" w="483362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FCFCFC"/>
            </a:solidFill>
            <a:ln w="12700">
              <a:solidFill>
                <a:srgbClr val="000000"/>
              </a:solidFill>
            </a:ln>
          </p:spPr>
        </p:sp>
      </p:grpSp>
      <p:sp>
        <p:nvSpPr>
          <p:cNvPr name="TextBox 6" id="6"/>
          <p:cNvSpPr txBox="true"/>
          <p:nvPr/>
        </p:nvSpPr>
        <p:spPr>
          <a:xfrm rot="0">
            <a:off x="1719404" y="4795526"/>
            <a:ext cx="6848193" cy="3875846"/>
          </a:xfrm>
          <a:prstGeom prst="rect">
            <a:avLst/>
          </a:prstGeom>
        </p:spPr>
        <p:txBody>
          <a:bodyPr anchor="t" rtlCol="false" tIns="0" lIns="0" bIns="0" rIns="0">
            <a:spAutoFit/>
          </a:bodyPr>
          <a:lstStyle/>
          <a:p>
            <a:pPr algn="ctr">
              <a:lnSpc>
                <a:spcPts val="6122"/>
              </a:lnSpc>
            </a:pPr>
            <a:r>
              <a:rPr lang="en-US" sz="5102" b="true">
                <a:solidFill>
                  <a:srgbClr val="197C35"/>
                </a:solidFill>
                <a:latin typeface="Cerebri Bold"/>
                <a:ea typeface="Cerebri Bold"/>
                <a:cs typeface="Cerebri Bold"/>
                <a:sym typeface="Cerebri Bold"/>
              </a:rPr>
              <a:t>Welche Herausforderung bringt der August für die Weidewirtschaft mit sich?</a:t>
            </a:r>
          </a:p>
        </p:txBody>
      </p:sp>
      <p:sp>
        <p:nvSpPr>
          <p:cNvPr name="Freeform 7" id="7"/>
          <p:cNvSpPr/>
          <p:nvPr/>
        </p:nvSpPr>
        <p:spPr>
          <a:xfrm flipH="false" flipV="false" rot="0">
            <a:off x="6389522" y="9566851"/>
            <a:ext cx="2740562" cy="1250381"/>
          </a:xfrm>
          <a:custGeom>
            <a:avLst/>
            <a:gdLst/>
            <a:ahLst/>
            <a:cxnLst/>
            <a:rect r="r" b="b" t="t" l="l"/>
            <a:pathLst>
              <a:path h="1250381" w="2740562">
                <a:moveTo>
                  <a:pt x="0" y="0"/>
                </a:moveTo>
                <a:lnTo>
                  <a:pt x="2740562" y="0"/>
                </a:lnTo>
                <a:lnTo>
                  <a:pt x="2740562" y="1250382"/>
                </a:lnTo>
                <a:lnTo>
                  <a:pt x="0" y="125038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857292" y="1888865"/>
            <a:ext cx="1724224" cy="2011182"/>
          </a:xfrm>
          <a:custGeom>
            <a:avLst/>
            <a:gdLst/>
            <a:ahLst/>
            <a:cxnLst/>
            <a:rect r="r" b="b" t="t" l="l"/>
            <a:pathLst>
              <a:path h="2011182" w="1724224">
                <a:moveTo>
                  <a:pt x="0" y="0"/>
                </a:moveTo>
                <a:lnTo>
                  <a:pt x="1724224" y="0"/>
                </a:lnTo>
                <a:lnTo>
                  <a:pt x="1724224" y="2011182"/>
                </a:lnTo>
                <a:lnTo>
                  <a:pt x="0" y="2011182"/>
                </a:lnTo>
                <a:lnTo>
                  <a:pt x="0" y="0"/>
                </a:lnTo>
                <a:close/>
              </a:path>
            </a:pathLst>
          </a:custGeom>
          <a:blipFill>
            <a:blip r:embed="rId4"/>
            <a:stretch>
              <a:fillRect l="0" t="0" r="0" b="0"/>
            </a:stretch>
          </a:blipFill>
        </p:spPr>
      </p:sp>
      <p:sp>
        <p:nvSpPr>
          <p:cNvPr name="TextBox 9" id="9"/>
          <p:cNvSpPr txBox="true"/>
          <p:nvPr/>
        </p:nvSpPr>
        <p:spPr>
          <a:xfrm rot="0">
            <a:off x="3207782" y="1346412"/>
            <a:ext cx="4217217" cy="1548044"/>
          </a:xfrm>
          <a:prstGeom prst="rect">
            <a:avLst/>
          </a:prstGeom>
        </p:spPr>
        <p:txBody>
          <a:bodyPr anchor="t" rtlCol="false" tIns="0" lIns="0" bIns="0" rIns="0">
            <a:spAutoFit/>
          </a:bodyPr>
          <a:lstStyle/>
          <a:p>
            <a:pPr algn="ctr">
              <a:lnSpc>
                <a:spcPts val="11347"/>
              </a:lnSpc>
              <a:spcBef>
                <a:spcPct val="0"/>
              </a:spcBef>
            </a:pPr>
            <a:r>
              <a:rPr lang="en-US" sz="8105">
                <a:solidFill>
                  <a:srgbClr val="197C35"/>
                </a:solidFill>
                <a:latin typeface="Aloja"/>
                <a:ea typeface="Aloja"/>
                <a:cs typeface="Aloja"/>
                <a:sym typeface="Aloja"/>
              </a:rPr>
              <a:t>AgriQuiz</a:t>
            </a:r>
          </a:p>
        </p:txBody>
      </p:sp>
      <p:sp>
        <p:nvSpPr>
          <p:cNvPr name="TextBox 10" id="10"/>
          <p:cNvSpPr txBox="true"/>
          <p:nvPr/>
        </p:nvSpPr>
        <p:spPr>
          <a:xfrm rot="0">
            <a:off x="2721459" y="3296940"/>
            <a:ext cx="4844082" cy="404952"/>
          </a:xfrm>
          <a:prstGeom prst="rect">
            <a:avLst/>
          </a:prstGeom>
        </p:spPr>
        <p:txBody>
          <a:bodyPr anchor="t" rtlCol="false" tIns="0" lIns="0" bIns="0" rIns="0">
            <a:spAutoFit/>
          </a:bodyPr>
          <a:lstStyle/>
          <a:p>
            <a:pPr algn="ctr">
              <a:lnSpc>
                <a:spcPts val="3210"/>
              </a:lnSpc>
              <a:spcBef>
                <a:spcPct val="0"/>
              </a:spcBef>
            </a:pPr>
            <a:r>
              <a:rPr lang="en-US" sz="2292">
                <a:solidFill>
                  <a:srgbClr val="197C35"/>
                </a:solidFill>
                <a:latin typeface="Cerebri"/>
                <a:ea typeface="Cerebri"/>
                <a:cs typeface="Cerebri"/>
                <a:sym typeface="Cerebri"/>
              </a:rPr>
              <a:t>für OberstufenschülerInnen</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C9E265"/>
        </a:solidFill>
      </p:bgPr>
    </p:bg>
    <p:spTree>
      <p:nvGrpSpPr>
        <p:cNvPr id="1" name=""/>
        <p:cNvGrpSpPr/>
        <p:nvPr/>
      </p:nvGrpSpPr>
      <p:grpSpPr>
        <a:xfrm>
          <a:off x="0" y="0"/>
          <a:ext cx="0" cy="0"/>
          <a:chOff x="0" y="0"/>
          <a:chExt cx="0" cy="0"/>
        </a:xfrm>
      </p:grpSpPr>
      <p:grpSp>
        <p:nvGrpSpPr>
          <p:cNvPr name="Group 2" id="2"/>
          <p:cNvGrpSpPr/>
          <p:nvPr/>
        </p:nvGrpSpPr>
        <p:grpSpPr>
          <a:xfrm rot="0">
            <a:off x="160270" y="8125519"/>
            <a:ext cx="9966461" cy="3120790"/>
            <a:chOff x="0" y="0"/>
            <a:chExt cx="4476601" cy="1401755"/>
          </a:xfrm>
        </p:grpSpPr>
        <p:sp>
          <p:nvSpPr>
            <p:cNvPr name="Freeform 3" id="3"/>
            <p:cNvSpPr/>
            <p:nvPr/>
          </p:nvSpPr>
          <p:spPr>
            <a:xfrm flipH="false" flipV="false" rot="0">
              <a:off x="0" y="0"/>
              <a:ext cx="4476602" cy="1401755"/>
            </a:xfrm>
            <a:custGeom>
              <a:avLst/>
              <a:gdLst/>
              <a:ahLst/>
              <a:cxnLst/>
              <a:rect r="r" b="b" t="t" l="l"/>
              <a:pathLst>
                <a:path h="1401755" w="4476602">
                  <a:moveTo>
                    <a:pt x="0" y="0"/>
                  </a:moveTo>
                  <a:lnTo>
                    <a:pt x="4476602" y="0"/>
                  </a:lnTo>
                  <a:lnTo>
                    <a:pt x="4476602" y="1401755"/>
                  </a:lnTo>
                  <a:lnTo>
                    <a:pt x="0" y="1401755"/>
                  </a:lnTo>
                  <a:close/>
                </a:path>
              </a:pathLst>
            </a:custGeom>
            <a:solidFill>
              <a:srgbClr val="C9E265"/>
            </a:solidFill>
          </p:spPr>
        </p:sp>
      </p:grpSp>
      <p:grpSp>
        <p:nvGrpSpPr>
          <p:cNvPr name="Group 4" id="4"/>
          <p:cNvGrpSpPr>
            <a:grpSpLocks noChangeAspect="true"/>
          </p:cNvGrpSpPr>
          <p:nvPr/>
        </p:nvGrpSpPr>
        <p:grpSpPr>
          <a:xfrm rot="0">
            <a:off x="1252365" y="3180052"/>
            <a:ext cx="7782270" cy="7602144"/>
            <a:chOff x="0" y="0"/>
            <a:chExt cx="4828540" cy="4716780"/>
          </a:xfrm>
        </p:grpSpPr>
        <p:sp>
          <p:nvSpPr>
            <p:cNvPr name="Freeform 5" id="5"/>
            <p:cNvSpPr/>
            <p:nvPr/>
          </p:nvSpPr>
          <p:spPr>
            <a:xfrm flipH="false" flipV="false" rot="0">
              <a:off x="0" y="-7620"/>
              <a:ext cx="4833620" cy="4726940"/>
            </a:xfrm>
            <a:custGeom>
              <a:avLst/>
              <a:gdLst/>
              <a:ahLst/>
              <a:cxnLst/>
              <a:rect r="r" b="b" t="t" l="l"/>
              <a:pathLst>
                <a:path h="4726940" w="483362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FCFCFC"/>
            </a:solidFill>
            <a:ln w="12700">
              <a:solidFill>
                <a:srgbClr val="000000"/>
              </a:solidFill>
            </a:ln>
          </p:spPr>
        </p:sp>
      </p:grpSp>
      <p:sp>
        <p:nvSpPr>
          <p:cNvPr name="TextBox 6" id="6"/>
          <p:cNvSpPr txBox="true"/>
          <p:nvPr/>
        </p:nvSpPr>
        <p:spPr>
          <a:xfrm rot="0">
            <a:off x="1859877" y="4674649"/>
            <a:ext cx="6567245" cy="3875846"/>
          </a:xfrm>
          <a:prstGeom prst="rect">
            <a:avLst/>
          </a:prstGeom>
        </p:spPr>
        <p:txBody>
          <a:bodyPr anchor="t" rtlCol="false" tIns="0" lIns="0" bIns="0" rIns="0">
            <a:spAutoFit/>
          </a:bodyPr>
          <a:lstStyle/>
          <a:p>
            <a:pPr algn="ctr">
              <a:lnSpc>
                <a:spcPts val="6122"/>
              </a:lnSpc>
            </a:pPr>
            <a:r>
              <a:rPr lang="en-US" sz="5102" b="true">
                <a:solidFill>
                  <a:srgbClr val="197C35"/>
                </a:solidFill>
                <a:latin typeface="Cerebri Bold"/>
                <a:ea typeface="Cerebri Bold"/>
                <a:cs typeface="Cerebri Bold"/>
                <a:sym typeface="Cerebri Bold"/>
              </a:rPr>
              <a:t>Quel défi apporte souvent le mois d’août pour la gestion des pâturages ?</a:t>
            </a:r>
          </a:p>
        </p:txBody>
      </p:sp>
      <p:sp>
        <p:nvSpPr>
          <p:cNvPr name="Freeform 7" id="7"/>
          <p:cNvSpPr/>
          <p:nvPr/>
        </p:nvSpPr>
        <p:spPr>
          <a:xfrm flipH="false" flipV="false" rot="0">
            <a:off x="6389522" y="9685914"/>
            <a:ext cx="2740562" cy="1250381"/>
          </a:xfrm>
          <a:custGeom>
            <a:avLst/>
            <a:gdLst/>
            <a:ahLst/>
            <a:cxnLst/>
            <a:rect r="r" b="b" t="t" l="l"/>
            <a:pathLst>
              <a:path h="1250381" w="2740562">
                <a:moveTo>
                  <a:pt x="0" y="0"/>
                </a:moveTo>
                <a:lnTo>
                  <a:pt x="2740562" y="0"/>
                </a:lnTo>
                <a:lnTo>
                  <a:pt x="2740562" y="1250381"/>
                </a:lnTo>
                <a:lnTo>
                  <a:pt x="0" y="125038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997766" y="1997930"/>
            <a:ext cx="1724224" cy="2011182"/>
          </a:xfrm>
          <a:custGeom>
            <a:avLst/>
            <a:gdLst/>
            <a:ahLst/>
            <a:cxnLst/>
            <a:rect r="r" b="b" t="t" l="l"/>
            <a:pathLst>
              <a:path h="2011182" w="1724224">
                <a:moveTo>
                  <a:pt x="0" y="0"/>
                </a:moveTo>
                <a:lnTo>
                  <a:pt x="1724223" y="0"/>
                </a:lnTo>
                <a:lnTo>
                  <a:pt x="1724223" y="2011182"/>
                </a:lnTo>
                <a:lnTo>
                  <a:pt x="0" y="2011182"/>
                </a:lnTo>
                <a:lnTo>
                  <a:pt x="0" y="0"/>
                </a:lnTo>
                <a:close/>
              </a:path>
            </a:pathLst>
          </a:custGeom>
          <a:blipFill>
            <a:blip r:embed="rId4"/>
            <a:stretch>
              <a:fillRect l="0" t="0" r="0" b="0"/>
            </a:stretch>
          </a:blipFill>
        </p:spPr>
      </p:sp>
      <p:sp>
        <p:nvSpPr>
          <p:cNvPr name="TextBox 9" id="9"/>
          <p:cNvSpPr txBox="true"/>
          <p:nvPr/>
        </p:nvSpPr>
        <p:spPr>
          <a:xfrm rot="0">
            <a:off x="3087510" y="1455477"/>
            <a:ext cx="4217217" cy="1548044"/>
          </a:xfrm>
          <a:prstGeom prst="rect">
            <a:avLst/>
          </a:prstGeom>
        </p:spPr>
        <p:txBody>
          <a:bodyPr anchor="t" rtlCol="false" tIns="0" lIns="0" bIns="0" rIns="0">
            <a:spAutoFit/>
          </a:bodyPr>
          <a:lstStyle/>
          <a:p>
            <a:pPr algn="ctr">
              <a:lnSpc>
                <a:spcPts val="11347"/>
              </a:lnSpc>
              <a:spcBef>
                <a:spcPct val="0"/>
              </a:spcBef>
            </a:pPr>
            <a:r>
              <a:rPr lang="en-US" sz="8105">
                <a:solidFill>
                  <a:srgbClr val="197C35"/>
                </a:solidFill>
                <a:latin typeface="Aloja"/>
                <a:ea typeface="Aloja"/>
                <a:cs typeface="Aloja"/>
                <a:sym typeface="Aloja"/>
              </a:rPr>
              <a:t>AgriQuiz</a:t>
            </a:r>
          </a:p>
        </p:txBody>
      </p:sp>
      <p:sp>
        <p:nvSpPr>
          <p:cNvPr name="TextBox 10" id="10"/>
          <p:cNvSpPr txBox="true"/>
          <p:nvPr/>
        </p:nvSpPr>
        <p:spPr>
          <a:xfrm rot="0">
            <a:off x="2774078" y="3376032"/>
            <a:ext cx="4844082" cy="404952"/>
          </a:xfrm>
          <a:prstGeom prst="rect">
            <a:avLst/>
          </a:prstGeom>
        </p:spPr>
        <p:txBody>
          <a:bodyPr anchor="t" rtlCol="false" tIns="0" lIns="0" bIns="0" rIns="0">
            <a:spAutoFit/>
          </a:bodyPr>
          <a:lstStyle/>
          <a:p>
            <a:pPr algn="ctr">
              <a:lnSpc>
                <a:spcPts val="3210"/>
              </a:lnSpc>
              <a:spcBef>
                <a:spcPct val="0"/>
              </a:spcBef>
            </a:pPr>
            <a:r>
              <a:rPr lang="en-US" sz="2292">
                <a:solidFill>
                  <a:srgbClr val="197C35"/>
                </a:solidFill>
                <a:latin typeface="Cerebri"/>
                <a:ea typeface="Cerebri"/>
                <a:cs typeface="Cerebri"/>
                <a:sym typeface="Cerebri"/>
              </a:rPr>
              <a:t>pour les élèves du secondaire I</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C9E265"/>
        </a:solidFill>
      </p:bgPr>
    </p:bg>
    <p:spTree>
      <p:nvGrpSpPr>
        <p:cNvPr id="1" name=""/>
        <p:cNvGrpSpPr/>
        <p:nvPr/>
      </p:nvGrpSpPr>
      <p:grpSpPr>
        <a:xfrm>
          <a:off x="0" y="0"/>
          <a:ext cx="0" cy="0"/>
          <a:chOff x="0" y="0"/>
          <a:chExt cx="0" cy="0"/>
        </a:xfrm>
      </p:grpSpPr>
      <p:grpSp>
        <p:nvGrpSpPr>
          <p:cNvPr name="Group 2" id="2"/>
          <p:cNvGrpSpPr/>
          <p:nvPr/>
        </p:nvGrpSpPr>
        <p:grpSpPr>
          <a:xfrm rot="0">
            <a:off x="0" y="7520000"/>
            <a:ext cx="10287000" cy="3221160"/>
            <a:chOff x="0" y="0"/>
            <a:chExt cx="4476601" cy="1401755"/>
          </a:xfrm>
        </p:grpSpPr>
        <p:sp>
          <p:nvSpPr>
            <p:cNvPr name="Freeform 3" id="3"/>
            <p:cNvSpPr/>
            <p:nvPr/>
          </p:nvSpPr>
          <p:spPr>
            <a:xfrm flipH="false" flipV="false" rot="0">
              <a:off x="0" y="0"/>
              <a:ext cx="4476602" cy="1401755"/>
            </a:xfrm>
            <a:custGeom>
              <a:avLst/>
              <a:gdLst/>
              <a:ahLst/>
              <a:cxnLst/>
              <a:rect r="r" b="b" t="t" l="l"/>
              <a:pathLst>
                <a:path h="1401755" w="4476602">
                  <a:moveTo>
                    <a:pt x="0" y="0"/>
                  </a:moveTo>
                  <a:lnTo>
                    <a:pt x="4476602" y="0"/>
                  </a:lnTo>
                  <a:lnTo>
                    <a:pt x="4476602" y="1401755"/>
                  </a:lnTo>
                  <a:lnTo>
                    <a:pt x="0" y="1401755"/>
                  </a:lnTo>
                  <a:close/>
                </a:path>
              </a:pathLst>
            </a:custGeom>
            <a:solidFill>
              <a:srgbClr val="C9E265"/>
            </a:solidFill>
          </p:spPr>
        </p:sp>
      </p:grpSp>
      <p:grpSp>
        <p:nvGrpSpPr>
          <p:cNvPr name="Group 4" id="4"/>
          <p:cNvGrpSpPr>
            <a:grpSpLocks noChangeAspect="true"/>
          </p:cNvGrpSpPr>
          <p:nvPr/>
        </p:nvGrpSpPr>
        <p:grpSpPr>
          <a:xfrm rot="0">
            <a:off x="1225738" y="2243479"/>
            <a:ext cx="8032562" cy="7846643"/>
            <a:chOff x="0" y="0"/>
            <a:chExt cx="4828540" cy="4716780"/>
          </a:xfrm>
        </p:grpSpPr>
        <p:sp>
          <p:nvSpPr>
            <p:cNvPr name="Freeform 5" id="5"/>
            <p:cNvSpPr/>
            <p:nvPr/>
          </p:nvSpPr>
          <p:spPr>
            <a:xfrm flipH="false" flipV="false" rot="0">
              <a:off x="0" y="-7620"/>
              <a:ext cx="4833620" cy="4726940"/>
            </a:xfrm>
            <a:custGeom>
              <a:avLst/>
              <a:gdLst/>
              <a:ahLst/>
              <a:cxnLst/>
              <a:rect r="r" b="b" t="t" l="l"/>
              <a:pathLst>
                <a:path h="4726940" w="483362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FCFCFC"/>
            </a:solidFill>
            <a:ln w="12700">
              <a:solidFill>
                <a:srgbClr val="000000"/>
              </a:solidFill>
            </a:ln>
          </p:spPr>
        </p:sp>
      </p:grpSp>
      <p:sp>
        <p:nvSpPr>
          <p:cNvPr name="TextBox 6" id="6"/>
          <p:cNvSpPr txBox="true"/>
          <p:nvPr/>
        </p:nvSpPr>
        <p:spPr>
          <a:xfrm rot="77028">
            <a:off x="2237682" y="3882053"/>
            <a:ext cx="560809" cy="1150835"/>
          </a:xfrm>
          <a:prstGeom prst="rect">
            <a:avLst/>
          </a:prstGeom>
        </p:spPr>
        <p:txBody>
          <a:bodyPr anchor="t" rtlCol="false" tIns="0" lIns="0" bIns="0" rIns="0">
            <a:spAutoFit/>
          </a:bodyPr>
          <a:lstStyle/>
          <a:p>
            <a:pPr algn="l">
              <a:lnSpc>
                <a:spcPts val="8493"/>
              </a:lnSpc>
            </a:pPr>
            <a:r>
              <a:rPr lang="en-US" sz="6066">
                <a:solidFill>
                  <a:srgbClr val="197C35"/>
                </a:solidFill>
                <a:latin typeface="Aloja"/>
                <a:ea typeface="Aloja"/>
                <a:cs typeface="Aloja"/>
                <a:sym typeface="Aloja"/>
              </a:rPr>
              <a:t>A </a:t>
            </a:r>
          </a:p>
        </p:txBody>
      </p:sp>
      <p:sp>
        <p:nvSpPr>
          <p:cNvPr name="TextBox 7" id="7"/>
          <p:cNvSpPr txBox="true"/>
          <p:nvPr/>
        </p:nvSpPr>
        <p:spPr>
          <a:xfrm rot="77028">
            <a:off x="2237682" y="5428955"/>
            <a:ext cx="560809" cy="1150835"/>
          </a:xfrm>
          <a:prstGeom prst="rect">
            <a:avLst/>
          </a:prstGeom>
        </p:spPr>
        <p:txBody>
          <a:bodyPr anchor="t" rtlCol="false" tIns="0" lIns="0" bIns="0" rIns="0">
            <a:spAutoFit/>
          </a:bodyPr>
          <a:lstStyle/>
          <a:p>
            <a:pPr algn="l">
              <a:lnSpc>
                <a:spcPts val="8493"/>
              </a:lnSpc>
            </a:pPr>
            <a:r>
              <a:rPr lang="en-US" sz="6066">
                <a:solidFill>
                  <a:srgbClr val="197C35"/>
                </a:solidFill>
                <a:latin typeface="Aloja"/>
                <a:ea typeface="Aloja"/>
                <a:cs typeface="Aloja"/>
                <a:sym typeface="Aloja"/>
              </a:rPr>
              <a:t>B</a:t>
            </a:r>
          </a:p>
        </p:txBody>
      </p:sp>
      <p:sp>
        <p:nvSpPr>
          <p:cNvPr name="TextBox 8" id="8"/>
          <p:cNvSpPr txBox="true"/>
          <p:nvPr/>
        </p:nvSpPr>
        <p:spPr>
          <a:xfrm rot="77028">
            <a:off x="2237682" y="7077439"/>
            <a:ext cx="560809" cy="1150835"/>
          </a:xfrm>
          <a:prstGeom prst="rect">
            <a:avLst/>
          </a:prstGeom>
        </p:spPr>
        <p:txBody>
          <a:bodyPr anchor="t" rtlCol="false" tIns="0" lIns="0" bIns="0" rIns="0">
            <a:spAutoFit/>
          </a:bodyPr>
          <a:lstStyle/>
          <a:p>
            <a:pPr algn="l">
              <a:lnSpc>
                <a:spcPts val="8493"/>
              </a:lnSpc>
            </a:pPr>
            <a:r>
              <a:rPr lang="en-US" sz="6066">
                <a:solidFill>
                  <a:srgbClr val="197C35"/>
                </a:solidFill>
                <a:latin typeface="Aloja"/>
                <a:ea typeface="Aloja"/>
                <a:cs typeface="Aloja"/>
                <a:sym typeface="Aloja"/>
              </a:rPr>
              <a:t>C</a:t>
            </a:r>
          </a:p>
        </p:txBody>
      </p:sp>
      <p:sp>
        <p:nvSpPr>
          <p:cNvPr name="TextBox 9" id="9"/>
          <p:cNvSpPr txBox="true"/>
          <p:nvPr/>
        </p:nvSpPr>
        <p:spPr>
          <a:xfrm rot="0">
            <a:off x="3063366" y="4133033"/>
            <a:ext cx="4582437" cy="847725"/>
          </a:xfrm>
          <a:prstGeom prst="rect">
            <a:avLst/>
          </a:prstGeom>
        </p:spPr>
        <p:txBody>
          <a:bodyPr anchor="t" rtlCol="false" tIns="0" lIns="0" bIns="0" rIns="0">
            <a:spAutoFit/>
          </a:bodyPr>
          <a:lstStyle/>
          <a:p>
            <a:pPr algn="l">
              <a:lnSpc>
                <a:spcPts val="3300"/>
              </a:lnSpc>
            </a:pPr>
            <a:r>
              <a:rPr lang="en-US" sz="3000">
                <a:solidFill>
                  <a:srgbClr val="197C35"/>
                </a:solidFill>
                <a:latin typeface="Cerebri"/>
                <a:ea typeface="Cerebri"/>
                <a:cs typeface="Cerebri"/>
                <a:sym typeface="Cerebri"/>
              </a:rPr>
              <a:t>Vermehrte Stickstoffverluste</a:t>
            </a:r>
          </a:p>
        </p:txBody>
      </p:sp>
      <p:sp>
        <p:nvSpPr>
          <p:cNvPr name="TextBox 10" id="10"/>
          <p:cNvSpPr txBox="true"/>
          <p:nvPr/>
        </p:nvSpPr>
        <p:spPr>
          <a:xfrm rot="0">
            <a:off x="3063366" y="5679934"/>
            <a:ext cx="4998775" cy="847725"/>
          </a:xfrm>
          <a:prstGeom prst="rect">
            <a:avLst/>
          </a:prstGeom>
        </p:spPr>
        <p:txBody>
          <a:bodyPr anchor="t" rtlCol="false" tIns="0" lIns="0" bIns="0" rIns="0">
            <a:spAutoFit/>
          </a:bodyPr>
          <a:lstStyle/>
          <a:p>
            <a:pPr algn="l">
              <a:lnSpc>
                <a:spcPts val="3300"/>
              </a:lnSpc>
            </a:pPr>
            <a:r>
              <a:rPr lang="en-US" sz="3000">
                <a:solidFill>
                  <a:srgbClr val="197C35"/>
                </a:solidFill>
                <a:latin typeface="Cerebri"/>
                <a:ea typeface="Cerebri"/>
                <a:cs typeface="Cerebri"/>
                <a:sym typeface="Cerebri"/>
              </a:rPr>
              <a:t>Futterlücken durch Sommertrockenheit</a:t>
            </a:r>
          </a:p>
        </p:txBody>
      </p:sp>
      <p:sp>
        <p:nvSpPr>
          <p:cNvPr name="TextBox 11" id="11"/>
          <p:cNvSpPr txBox="true"/>
          <p:nvPr/>
        </p:nvSpPr>
        <p:spPr>
          <a:xfrm rot="0">
            <a:off x="3063366" y="7328419"/>
            <a:ext cx="4998775" cy="847725"/>
          </a:xfrm>
          <a:prstGeom prst="rect">
            <a:avLst/>
          </a:prstGeom>
        </p:spPr>
        <p:txBody>
          <a:bodyPr anchor="t" rtlCol="false" tIns="0" lIns="0" bIns="0" rIns="0">
            <a:spAutoFit/>
          </a:bodyPr>
          <a:lstStyle/>
          <a:p>
            <a:pPr algn="l">
              <a:lnSpc>
                <a:spcPts val="3300"/>
              </a:lnSpc>
            </a:pPr>
            <a:r>
              <a:rPr lang="en-US" sz="3000">
                <a:solidFill>
                  <a:srgbClr val="197C35"/>
                </a:solidFill>
                <a:latin typeface="Cerebri"/>
                <a:ea typeface="Cerebri"/>
                <a:cs typeface="Cerebri"/>
                <a:sym typeface="Cerebri"/>
              </a:rPr>
              <a:t>Überdüngung durch spontane Nachsaat</a:t>
            </a:r>
          </a:p>
        </p:txBody>
      </p:sp>
      <p:sp>
        <p:nvSpPr>
          <p:cNvPr name="Freeform 12" id="12"/>
          <p:cNvSpPr/>
          <p:nvPr/>
        </p:nvSpPr>
        <p:spPr>
          <a:xfrm flipH="false" flipV="false" rot="0">
            <a:off x="735847" y="1659239"/>
            <a:ext cx="1779678" cy="2075865"/>
          </a:xfrm>
          <a:custGeom>
            <a:avLst/>
            <a:gdLst/>
            <a:ahLst/>
            <a:cxnLst/>
            <a:rect r="r" b="b" t="t" l="l"/>
            <a:pathLst>
              <a:path h="2075865" w="1779678">
                <a:moveTo>
                  <a:pt x="0" y="0"/>
                </a:moveTo>
                <a:lnTo>
                  <a:pt x="1779678" y="0"/>
                </a:lnTo>
                <a:lnTo>
                  <a:pt x="1779678" y="2075865"/>
                </a:lnTo>
                <a:lnTo>
                  <a:pt x="0" y="2075865"/>
                </a:lnTo>
                <a:lnTo>
                  <a:pt x="0" y="0"/>
                </a:lnTo>
                <a:close/>
              </a:path>
            </a:pathLst>
          </a:custGeom>
          <a:blipFill>
            <a:blip r:embed="rId2"/>
            <a:stretch>
              <a:fillRect l="0" t="0" r="0" b="0"/>
            </a:stretch>
          </a:blipFill>
        </p:spPr>
      </p:sp>
      <p:sp>
        <p:nvSpPr>
          <p:cNvPr name="Freeform 13" id="13"/>
          <p:cNvSpPr/>
          <p:nvPr/>
        </p:nvSpPr>
        <p:spPr>
          <a:xfrm flipH="false" flipV="false" rot="0">
            <a:off x="6429596" y="9130580"/>
            <a:ext cx="2828704" cy="1290596"/>
          </a:xfrm>
          <a:custGeom>
            <a:avLst/>
            <a:gdLst/>
            <a:ahLst/>
            <a:cxnLst/>
            <a:rect r="r" b="b" t="t" l="l"/>
            <a:pathLst>
              <a:path h="1290596" w="2828704">
                <a:moveTo>
                  <a:pt x="0" y="0"/>
                </a:moveTo>
                <a:lnTo>
                  <a:pt x="2828704" y="0"/>
                </a:lnTo>
                <a:lnTo>
                  <a:pt x="2828704" y="1290596"/>
                </a:lnTo>
                <a:lnTo>
                  <a:pt x="0" y="129059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C9E265"/>
        </a:solidFill>
      </p:bgPr>
    </p:bg>
    <p:spTree>
      <p:nvGrpSpPr>
        <p:cNvPr id="1" name=""/>
        <p:cNvGrpSpPr/>
        <p:nvPr/>
      </p:nvGrpSpPr>
      <p:grpSpPr>
        <a:xfrm>
          <a:off x="0" y="0"/>
          <a:ext cx="0" cy="0"/>
          <a:chOff x="0" y="0"/>
          <a:chExt cx="0" cy="0"/>
        </a:xfrm>
      </p:grpSpPr>
      <p:grpSp>
        <p:nvGrpSpPr>
          <p:cNvPr name="Group 2" id="2"/>
          <p:cNvGrpSpPr/>
          <p:nvPr/>
        </p:nvGrpSpPr>
        <p:grpSpPr>
          <a:xfrm rot="0">
            <a:off x="0" y="7520000"/>
            <a:ext cx="10287000" cy="3221160"/>
            <a:chOff x="0" y="0"/>
            <a:chExt cx="4476601" cy="1401755"/>
          </a:xfrm>
        </p:grpSpPr>
        <p:sp>
          <p:nvSpPr>
            <p:cNvPr name="Freeform 3" id="3"/>
            <p:cNvSpPr/>
            <p:nvPr/>
          </p:nvSpPr>
          <p:spPr>
            <a:xfrm flipH="false" flipV="false" rot="0">
              <a:off x="0" y="0"/>
              <a:ext cx="4476602" cy="1401755"/>
            </a:xfrm>
            <a:custGeom>
              <a:avLst/>
              <a:gdLst/>
              <a:ahLst/>
              <a:cxnLst/>
              <a:rect r="r" b="b" t="t" l="l"/>
              <a:pathLst>
                <a:path h="1401755" w="4476602">
                  <a:moveTo>
                    <a:pt x="0" y="0"/>
                  </a:moveTo>
                  <a:lnTo>
                    <a:pt x="4476602" y="0"/>
                  </a:lnTo>
                  <a:lnTo>
                    <a:pt x="4476602" y="1401755"/>
                  </a:lnTo>
                  <a:lnTo>
                    <a:pt x="0" y="1401755"/>
                  </a:lnTo>
                  <a:close/>
                </a:path>
              </a:pathLst>
            </a:custGeom>
            <a:solidFill>
              <a:srgbClr val="C9E265"/>
            </a:solidFill>
          </p:spPr>
        </p:sp>
      </p:grpSp>
      <p:grpSp>
        <p:nvGrpSpPr>
          <p:cNvPr name="Group 4" id="4"/>
          <p:cNvGrpSpPr>
            <a:grpSpLocks noChangeAspect="true"/>
          </p:cNvGrpSpPr>
          <p:nvPr/>
        </p:nvGrpSpPr>
        <p:grpSpPr>
          <a:xfrm rot="0">
            <a:off x="1225738" y="2243479"/>
            <a:ext cx="8032562" cy="7846643"/>
            <a:chOff x="0" y="0"/>
            <a:chExt cx="4828540" cy="4716780"/>
          </a:xfrm>
        </p:grpSpPr>
        <p:sp>
          <p:nvSpPr>
            <p:cNvPr name="Freeform 5" id="5"/>
            <p:cNvSpPr/>
            <p:nvPr/>
          </p:nvSpPr>
          <p:spPr>
            <a:xfrm flipH="false" flipV="false" rot="0">
              <a:off x="0" y="-7620"/>
              <a:ext cx="4833620" cy="4726940"/>
            </a:xfrm>
            <a:custGeom>
              <a:avLst/>
              <a:gdLst/>
              <a:ahLst/>
              <a:cxnLst/>
              <a:rect r="r" b="b" t="t" l="l"/>
              <a:pathLst>
                <a:path h="4726940" w="483362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FCFCFC"/>
            </a:solidFill>
            <a:ln w="12700">
              <a:solidFill>
                <a:srgbClr val="000000"/>
              </a:solidFill>
            </a:ln>
          </p:spPr>
        </p:sp>
      </p:grpSp>
      <p:sp>
        <p:nvSpPr>
          <p:cNvPr name="TextBox 6" id="6"/>
          <p:cNvSpPr txBox="true"/>
          <p:nvPr/>
        </p:nvSpPr>
        <p:spPr>
          <a:xfrm rot="77028">
            <a:off x="2242176" y="3882053"/>
            <a:ext cx="560809" cy="1150835"/>
          </a:xfrm>
          <a:prstGeom prst="rect">
            <a:avLst/>
          </a:prstGeom>
        </p:spPr>
        <p:txBody>
          <a:bodyPr anchor="t" rtlCol="false" tIns="0" lIns="0" bIns="0" rIns="0">
            <a:spAutoFit/>
          </a:bodyPr>
          <a:lstStyle/>
          <a:p>
            <a:pPr algn="l">
              <a:lnSpc>
                <a:spcPts val="8493"/>
              </a:lnSpc>
            </a:pPr>
            <a:r>
              <a:rPr lang="en-US" sz="6066">
                <a:solidFill>
                  <a:srgbClr val="197C35"/>
                </a:solidFill>
                <a:latin typeface="Aloja"/>
                <a:ea typeface="Aloja"/>
                <a:cs typeface="Aloja"/>
                <a:sym typeface="Aloja"/>
              </a:rPr>
              <a:t>A </a:t>
            </a:r>
          </a:p>
        </p:txBody>
      </p:sp>
      <p:sp>
        <p:nvSpPr>
          <p:cNvPr name="TextBox 7" id="7"/>
          <p:cNvSpPr txBox="true"/>
          <p:nvPr/>
        </p:nvSpPr>
        <p:spPr>
          <a:xfrm rot="77028">
            <a:off x="2242176" y="5428955"/>
            <a:ext cx="560809" cy="1150835"/>
          </a:xfrm>
          <a:prstGeom prst="rect">
            <a:avLst/>
          </a:prstGeom>
        </p:spPr>
        <p:txBody>
          <a:bodyPr anchor="t" rtlCol="false" tIns="0" lIns="0" bIns="0" rIns="0">
            <a:spAutoFit/>
          </a:bodyPr>
          <a:lstStyle/>
          <a:p>
            <a:pPr algn="l">
              <a:lnSpc>
                <a:spcPts val="8493"/>
              </a:lnSpc>
            </a:pPr>
            <a:r>
              <a:rPr lang="en-US" sz="6066">
                <a:solidFill>
                  <a:srgbClr val="197C35"/>
                </a:solidFill>
                <a:latin typeface="Aloja"/>
                <a:ea typeface="Aloja"/>
                <a:cs typeface="Aloja"/>
                <a:sym typeface="Aloja"/>
              </a:rPr>
              <a:t>B</a:t>
            </a:r>
          </a:p>
        </p:txBody>
      </p:sp>
      <p:sp>
        <p:nvSpPr>
          <p:cNvPr name="TextBox 8" id="8"/>
          <p:cNvSpPr txBox="true"/>
          <p:nvPr/>
        </p:nvSpPr>
        <p:spPr>
          <a:xfrm rot="77028">
            <a:off x="2242176" y="7077439"/>
            <a:ext cx="560809" cy="1150835"/>
          </a:xfrm>
          <a:prstGeom prst="rect">
            <a:avLst/>
          </a:prstGeom>
        </p:spPr>
        <p:txBody>
          <a:bodyPr anchor="t" rtlCol="false" tIns="0" lIns="0" bIns="0" rIns="0">
            <a:spAutoFit/>
          </a:bodyPr>
          <a:lstStyle/>
          <a:p>
            <a:pPr algn="l">
              <a:lnSpc>
                <a:spcPts val="8493"/>
              </a:lnSpc>
            </a:pPr>
            <a:r>
              <a:rPr lang="en-US" sz="6066">
                <a:solidFill>
                  <a:srgbClr val="197C35"/>
                </a:solidFill>
                <a:latin typeface="Aloja"/>
                <a:ea typeface="Aloja"/>
                <a:cs typeface="Aloja"/>
                <a:sym typeface="Aloja"/>
              </a:rPr>
              <a:t>C</a:t>
            </a:r>
          </a:p>
        </p:txBody>
      </p:sp>
      <p:sp>
        <p:nvSpPr>
          <p:cNvPr name="TextBox 9" id="9"/>
          <p:cNvSpPr txBox="true"/>
          <p:nvPr/>
        </p:nvSpPr>
        <p:spPr>
          <a:xfrm rot="0">
            <a:off x="3067860" y="4270234"/>
            <a:ext cx="5186824" cy="428625"/>
          </a:xfrm>
          <a:prstGeom prst="rect">
            <a:avLst/>
          </a:prstGeom>
        </p:spPr>
        <p:txBody>
          <a:bodyPr anchor="t" rtlCol="false" tIns="0" lIns="0" bIns="0" rIns="0">
            <a:spAutoFit/>
          </a:bodyPr>
          <a:lstStyle/>
          <a:p>
            <a:pPr algn="l">
              <a:lnSpc>
                <a:spcPts val="3300"/>
              </a:lnSpc>
            </a:pPr>
            <a:r>
              <a:rPr lang="en-US" sz="3000">
                <a:solidFill>
                  <a:srgbClr val="197C35"/>
                </a:solidFill>
                <a:latin typeface="Cerebri"/>
                <a:ea typeface="Cerebri"/>
                <a:cs typeface="Cerebri"/>
                <a:sym typeface="Cerebri"/>
              </a:rPr>
              <a:t>Pertes accrues d’azote</a:t>
            </a:r>
          </a:p>
        </p:txBody>
      </p:sp>
      <p:sp>
        <p:nvSpPr>
          <p:cNvPr name="TextBox 10" id="10"/>
          <p:cNvSpPr txBox="true"/>
          <p:nvPr/>
        </p:nvSpPr>
        <p:spPr>
          <a:xfrm rot="0">
            <a:off x="3067860" y="5679934"/>
            <a:ext cx="4998775" cy="1266825"/>
          </a:xfrm>
          <a:prstGeom prst="rect">
            <a:avLst/>
          </a:prstGeom>
        </p:spPr>
        <p:txBody>
          <a:bodyPr anchor="t" rtlCol="false" tIns="0" lIns="0" bIns="0" rIns="0">
            <a:spAutoFit/>
          </a:bodyPr>
          <a:lstStyle/>
          <a:p>
            <a:pPr algn="l">
              <a:lnSpc>
                <a:spcPts val="3300"/>
              </a:lnSpc>
            </a:pPr>
            <a:r>
              <a:rPr lang="en-US" sz="3000">
                <a:solidFill>
                  <a:srgbClr val="197C35"/>
                </a:solidFill>
                <a:latin typeface="Cerebri"/>
                <a:ea typeface="Cerebri"/>
                <a:cs typeface="Cerebri"/>
                <a:sym typeface="Cerebri"/>
              </a:rPr>
              <a:t>Trous dans l’offre de fourrage dus à la sécheresse estivale</a:t>
            </a:r>
          </a:p>
        </p:txBody>
      </p:sp>
      <p:sp>
        <p:nvSpPr>
          <p:cNvPr name="TextBox 11" id="11"/>
          <p:cNvSpPr txBox="true"/>
          <p:nvPr/>
        </p:nvSpPr>
        <p:spPr>
          <a:xfrm rot="0">
            <a:off x="3067860" y="7328419"/>
            <a:ext cx="4998775" cy="847725"/>
          </a:xfrm>
          <a:prstGeom prst="rect">
            <a:avLst/>
          </a:prstGeom>
        </p:spPr>
        <p:txBody>
          <a:bodyPr anchor="t" rtlCol="false" tIns="0" lIns="0" bIns="0" rIns="0">
            <a:spAutoFit/>
          </a:bodyPr>
          <a:lstStyle/>
          <a:p>
            <a:pPr algn="l">
              <a:lnSpc>
                <a:spcPts val="3300"/>
              </a:lnSpc>
            </a:pPr>
            <a:r>
              <a:rPr lang="en-US" sz="3000">
                <a:solidFill>
                  <a:srgbClr val="197C35"/>
                </a:solidFill>
                <a:latin typeface="Cerebri"/>
                <a:ea typeface="Cerebri"/>
                <a:cs typeface="Cerebri"/>
                <a:sym typeface="Cerebri"/>
              </a:rPr>
              <a:t>Surfertilisation par des semis spontanés</a:t>
            </a:r>
          </a:p>
        </p:txBody>
      </p:sp>
      <p:sp>
        <p:nvSpPr>
          <p:cNvPr name="Freeform 12" id="12"/>
          <p:cNvSpPr/>
          <p:nvPr/>
        </p:nvSpPr>
        <p:spPr>
          <a:xfrm flipH="false" flipV="false" rot="0">
            <a:off x="603486" y="1418993"/>
            <a:ext cx="1779678" cy="2075865"/>
          </a:xfrm>
          <a:custGeom>
            <a:avLst/>
            <a:gdLst/>
            <a:ahLst/>
            <a:cxnLst/>
            <a:rect r="r" b="b" t="t" l="l"/>
            <a:pathLst>
              <a:path h="2075865" w="1779678">
                <a:moveTo>
                  <a:pt x="0" y="0"/>
                </a:moveTo>
                <a:lnTo>
                  <a:pt x="1779678" y="0"/>
                </a:lnTo>
                <a:lnTo>
                  <a:pt x="1779678" y="2075865"/>
                </a:lnTo>
                <a:lnTo>
                  <a:pt x="0" y="2075865"/>
                </a:lnTo>
                <a:lnTo>
                  <a:pt x="0" y="0"/>
                </a:lnTo>
                <a:close/>
              </a:path>
            </a:pathLst>
          </a:custGeom>
          <a:blipFill>
            <a:blip r:embed="rId2"/>
            <a:stretch>
              <a:fillRect l="0" t="0" r="0" b="0"/>
            </a:stretch>
          </a:blipFill>
        </p:spPr>
      </p:sp>
      <p:sp>
        <p:nvSpPr>
          <p:cNvPr name="Freeform 13" id="13"/>
          <p:cNvSpPr/>
          <p:nvPr/>
        </p:nvSpPr>
        <p:spPr>
          <a:xfrm flipH="false" flipV="false" rot="0">
            <a:off x="6429596" y="9130580"/>
            <a:ext cx="2828704" cy="1290596"/>
          </a:xfrm>
          <a:custGeom>
            <a:avLst/>
            <a:gdLst/>
            <a:ahLst/>
            <a:cxnLst/>
            <a:rect r="r" b="b" t="t" l="l"/>
            <a:pathLst>
              <a:path h="1290596" w="2828704">
                <a:moveTo>
                  <a:pt x="0" y="0"/>
                </a:moveTo>
                <a:lnTo>
                  <a:pt x="2828704" y="0"/>
                </a:lnTo>
                <a:lnTo>
                  <a:pt x="2828704" y="1290596"/>
                </a:lnTo>
                <a:lnTo>
                  <a:pt x="0" y="129059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C9E265"/>
        </a:solidFill>
      </p:bgPr>
    </p:bg>
    <p:spTree>
      <p:nvGrpSpPr>
        <p:cNvPr id="1" name=""/>
        <p:cNvGrpSpPr/>
        <p:nvPr/>
      </p:nvGrpSpPr>
      <p:grpSpPr>
        <a:xfrm>
          <a:off x="0" y="0"/>
          <a:ext cx="0" cy="0"/>
          <a:chOff x="0" y="0"/>
          <a:chExt cx="0" cy="0"/>
        </a:xfrm>
      </p:grpSpPr>
      <p:grpSp>
        <p:nvGrpSpPr>
          <p:cNvPr name="Group 2" id="2"/>
          <p:cNvGrpSpPr/>
          <p:nvPr/>
        </p:nvGrpSpPr>
        <p:grpSpPr>
          <a:xfrm rot="0">
            <a:off x="0" y="7520000"/>
            <a:ext cx="10287000" cy="3221160"/>
            <a:chOff x="0" y="0"/>
            <a:chExt cx="4476601" cy="1401755"/>
          </a:xfrm>
        </p:grpSpPr>
        <p:sp>
          <p:nvSpPr>
            <p:cNvPr name="Freeform 3" id="3"/>
            <p:cNvSpPr/>
            <p:nvPr/>
          </p:nvSpPr>
          <p:spPr>
            <a:xfrm flipH="false" flipV="false" rot="0">
              <a:off x="0" y="0"/>
              <a:ext cx="4476602" cy="1401755"/>
            </a:xfrm>
            <a:custGeom>
              <a:avLst/>
              <a:gdLst/>
              <a:ahLst/>
              <a:cxnLst/>
              <a:rect r="r" b="b" t="t" l="l"/>
              <a:pathLst>
                <a:path h="1401755" w="4476602">
                  <a:moveTo>
                    <a:pt x="0" y="0"/>
                  </a:moveTo>
                  <a:lnTo>
                    <a:pt x="4476602" y="0"/>
                  </a:lnTo>
                  <a:lnTo>
                    <a:pt x="4476602" y="1401755"/>
                  </a:lnTo>
                  <a:lnTo>
                    <a:pt x="0" y="1401755"/>
                  </a:lnTo>
                  <a:close/>
                </a:path>
              </a:pathLst>
            </a:custGeom>
            <a:solidFill>
              <a:srgbClr val="C9E265"/>
            </a:solidFill>
          </p:spPr>
        </p:sp>
      </p:grpSp>
      <p:grpSp>
        <p:nvGrpSpPr>
          <p:cNvPr name="Group 4" id="4"/>
          <p:cNvGrpSpPr>
            <a:grpSpLocks noChangeAspect="true"/>
          </p:cNvGrpSpPr>
          <p:nvPr/>
        </p:nvGrpSpPr>
        <p:grpSpPr>
          <a:xfrm rot="0">
            <a:off x="1127219" y="2415478"/>
            <a:ext cx="8032562" cy="7846643"/>
            <a:chOff x="0" y="0"/>
            <a:chExt cx="4828540" cy="4716780"/>
          </a:xfrm>
        </p:grpSpPr>
        <p:sp>
          <p:nvSpPr>
            <p:cNvPr name="Freeform 5" id="5"/>
            <p:cNvSpPr/>
            <p:nvPr/>
          </p:nvSpPr>
          <p:spPr>
            <a:xfrm flipH="false" flipV="false" rot="0">
              <a:off x="0" y="-7620"/>
              <a:ext cx="4833620" cy="4726940"/>
            </a:xfrm>
            <a:custGeom>
              <a:avLst/>
              <a:gdLst/>
              <a:ahLst/>
              <a:cxnLst/>
              <a:rect r="r" b="b" t="t" l="l"/>
              <a:pathLst>
                <a:path h="4726940" w="483362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FCFCFC"/>
            </a:solidFill>
            <a:ln w="12700">
              <a:solidFill>
                <a:srgbClr val="000000"/>
              </a:solidFill>
            </a:ln>
          </p:spPr>
        </p:sp>
      </p:grpSp>
      <p:sp>
        <p:nvSpPr>
          <p:cNvPr name="Freeform 6" id="6"/>
          <p:cNvSpPr/>
          <p:nvPr/>
        </p:nvSpPr>
        <p:spPr>
          <a:xfrm flipH="false" flipV="false" rot="0">
            <a:off x="1261717" y="1377546"/>
            <a:ext cx="1779678" cy="2075865"/>
          </a:xfrm>
          <a:custGeom>
            <a:avLst/>
            <a:gdLst/>
            <a:ahLst/>
            <a:cxnLst/>
            <a:rect r="r" b="b" t="t" l="l"/>
            <a:pathLst>
              <a:path h="2075865" w="1779678">
                <a:moveTo>
                  <a:pt x="0" y="0"/>
                </a:moveTo>
                <a:lnTo>
                  <a:pt x="1779678" y="0"/>
                </a:lnTo>
                <a:lnTo>
                  <a:pt x="1779678" y="2075865"/>
                </a:lnTo>
                <a:lnTo>
                  <a:pt x="0" y="2075865"/>
                </a:lnTo>
                <a:lnTo>
                  <a:pt x="0" y="0"/>
                </a:lnTo>
                <a:close/>
              </a:path>
            </a:pathLst>
          </a:custGeom>
          <a:blipFill>
            <a:blip r:embed="rId2"/>
            <a:stretch>
              <a:fillRect l="0" t="0" r="0" b="0"/>
            </a:stretch>
          </a:blipFill>
        </p:spPr>
      </p:sp>
      <p:sp>
        <p:nvSpPr>
          <p:cNvPr name="TextBox 7" id="7"/>
          <p:cNvSpPr txBox="true"/>
          <p:nvPr/>
        </p:nvSpPr>
        <p:spPr>
          <a:xfrm rot="77028">
            <a:off x="4866616" y="1464494"/>
            <a:ext cx="560809" cy="1587722"/>
          </a:xfrm>
          <a:prstGeom prst="rect">
            <a:avLst/>
          </a:prstGeom>
        </p:spPr>
        <p:txBody>
          <a:bodyPr anchor="t" rtlCol="false" tIns="0" lIns="0" bIns="0" rIns="0">
            <a:spAutoFit/>
          </a:bodyPr>
          <a:lstStyle/>
          <a:p>
            <a:pPr algn="l">
              <a:lnSpc>
                <a:spcPts val="11712"/>
              </a:lnSpc>
            </a:pPr>
            <a:r>
              <a:rPr lang="en-US" sz="8366">
                <a:solidFill>
                  <a:srgbClr val="197C35"/>
                </a:solidFill>
                <a:latin typeface="Aloja"/>
                <a:ea typeface="Aloja"/>
                <a:cs typeface="Aloja"/>
                <a:sym typeface="Aloja"/>
              </a:rPr>
              <a:t>B</a:t>
            </a:r>
          </a:p>
        </p:txBody>
      </p:sp>
      <p:sp>
        <p:nvSpPr>
          <p:cNvPr name="TextBox 8" id="8"/>
          <p:cNvSpPr txBox="true"/>
          <p:nvPr/>
        </p:nvSpPr>
        <p:spPr>
          <a:xfrm rot="0">
            <a:off x="1848997" y="3672755"/>
            <a:ext cx="6914722" cy="5457825"/>
          </a:xfrm>
          <a:prstGeom prst="rect">
            <a:avLst/>
          </a:prstGeom>
        </p:spPr>
        <p:txBody>
          <a:bodyPr anchor="t" rtlCol="false" tIns="0" lIns="0" bIns="0" rIns="0">
            <a:spAutoFit/>
          </a:bodyPr>
          <a:lstStyle/>
          <a:p>
            <a:pPr algn="l">
              <a:lnSpc>
                <a:spcPts val="3300"/>
              </a:lnSpc>
            </a:pPr>
            <a:r>
              <a:rPr lang="en-US" sz="3000">
                <a:solidFill>
                  <a:srgbClr val="197C35"/>
                </a:solidFill>
                <a:latin typeface="Cerebri"/>
                <a:ea typeface="Cerebri"/>
                <a:cs typeface="Cerebri"/>
                <a:sym typeface="Cerebri"/>
              </a:rPr>
              <a:t>Im August treten häufig Hitzeperioden mit wenig Niederschlag auf, was zu einer deutlichen Verlangsamung des Graswachstums führt. Die Grasnarbe wird lückig, die Futtermenge auf der Weide reicht nicht mehr aus, um den Bedarf der Tiere zu decken</a:t>
            </a:r>
            <a:r>
              <a:rPr lang="en-US" sz="3000">
                <a:solidFill>
                  <a:srgbClr val="197C35"/>
                </a:solidFill>
                <a:latin typeface="Cerebri"/>
                <a:ea typeface="Cerebri"/>
                <a:cs typeface="Cerebri"/>
                <a:sym typeface="Cerebri"/>
              </a:rPr>
              <a:t>.</a:t>
            </a:r>
            <a:r>
              <a:rPr lang="en-US" sz="3000">
                <a:solidFill>
                  <a:srgbClr val="197C35"/>
                </a:solidFill>
                <a:latin typeface="Cerebri"/>
                <a:ea typeface="Cerebri"/>
                <a:cs typeface="Cerebri"/>
                <a:sym typeface="Cerebri"/>
              </a:rPr>
              <a:t> Diese Futterlücken sind eine zentrale Herausforderung in der Weidewirtschaft im Spätsommer. Besonders in intensiv genutzten Systemen muss frühzeitig mit Zufütterung oder Weidewechsel reagiert werden.</a:t>
            </a:r>
          </a:p>
        </p:txBody>
      </p:sp>
      <p:sp>
        <p:nvSpPr>
          <p:cNvPr name="Freeform 9" id="9"/>
          <p:cNvSpPr/>
          <p:nvPr/>
        </p:nvSpPr>
        <p:spPr>
          <a:xfrm flipH="false" flipV="false" rot="0">
            <a:off x="6429596" y="9130580"/>
            <a:ext cx="2828704" cy="1290596"/>
          </a:xfrm>
          <a:custGeom>
            <a:avLst/>
            <a:gdLst/>
            <a:ahLst/>
            <a:cxnLst/>
            <a:rect r="r" b="b" t="t" l="l"/>
            <a:pathLst>
              <a:path h="1290596" w="2828704">
                <a:moveTo>
                  <a:pt x="0" y="0"/>
                </a:moveTo>
                <a:lnTo>
                  <a:pt x="2828704" y="0"/>
                </a:lnTo>
                <a:lnTo>
                  <a:pt x="2828704" y="1290596"/>
                </a:lnTo>
                <a:lnTo>
                  <a:pt x="0" y="129059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C9E265"/>
        </a:solidFill>
      </p:bgPr>
    </p:bg>
    <p:spTree>
      <p:nvGrpSpPr>
        <p:cNvPr id="1" name=""/>
        <p:cNvGrpSpPr/>
        <p:nvPr/>
      </p:nvGrpSpPr>
      <p:grpSpPr>
        <a:xfrm>
          <a:off x="0" y="0"/>
          <a:ext cx="0" cy="0"/>
          <a:chOff x="0" y="0"/>
          <a:chExt cx="0" cy="0"/>
        </a:xfrm>
      </p:grpSpPr>
      <p:grpSp>
        <p:nvGrpSpPr>
          <p:cNvPr name="Group 2" id="2"/>
          <p:cNvGrpSpPr/>
          <p:nvPr/>
        </p:nvGrpSpPr>
        <p:grpSpPr>
          <a:xfrm rot="0">
            <a:off x="0" y="7520000"/>
            <a:ext cx="10287000" cy="3221160"/>
            <a:chOff x="0" y="0"/>
            <a:chExt cx="4476601" cy="1401755"/>
          </a:xfrm>
        </p:grpSpPr>
        <p:sp>
          <p:nvSpPr>
            <p:cNvPr name="Freeform 3" id="3"/>
            <p:cNvSpPr/>
            <p:nvPr/>
          </p:nvSpPr>
          <p:spPr>
            <a:xfrm flipH="false" flipV="false" rot="0">
              <a:off x="0" y="0"/>
              <a:ext cx="4476602" cy="1401755"/>
            </a:xfrm>
            <a:custGeom>
              <a:avLst/>
              <a:gdLst/>
              <a:ahLst/>
              <a:cxnLst/>
              <a:rect r="r" b="b" t="t" l="l"/>
              <a:pathLst>
                <a:path h="1401755" w="4476602">
                  <a:moveTo>
                    <a:pt x="0" y="0"/>
                  </a:moveTo>
                  <a:lnTo>
                    <a:pt x="4476602" y="0"/>
                  </a:lnTo>
                  <a:lnTo>
                    <a:pt x="4476602" y="1401755"/>
                  </a:lnTo>
                  <a:lnTo>
                    <a:pt x="0" y="1401755"/>
                  </a:lnTo>
                  <a:close/>
                </a:path>
              </a:pathLst>
            </a:custGeom>
            <a:solidFill>
              <a:srgbClr val="C9E265"/>
            </a:solidFill>
          </p:spPr>
        </p:sp>
      </p:grpSp>
      <p:grpSp>
        <p:nvGrpSpPr>
          <p:cNvPr name="Group 4" id="4"/>
          <p:cNvGrpSpPr>
            <a:grpSpLocks noChangeAspect="true"/>
          </p:cNvGrpSpPr>
          <p:nvPr/>
        </p:nvGrpSpPr>
        <p:grpSpPr>
          <a:xfrm rot="0">
            <a:off x="1127219" y="2415478"/>
            <a:ext cx="8032562" cy="7846643"/>
            <a:chOff x="0" y="0"/>
            <a:chExt cx="4828540" cy="4716780"/>
          </a:xfrm>
        </p:grpSpPr>
        <p:sp>
          <p:nvSpPr>
            <p:cNvPr name="Freeform 5" id="5"/>
            <p:cNvSpPr/>
            <p:nvPr/>
          </p:nvSpPr>
          <p:spPr>
            <a:xfrm flipH="false" flipV="false" rot="0">
              <a:off x="0" y="-7620"/>
              <a:ext cx="4833620" cy="4726940"/>
            </a:xfrm>
            <a:custGeom>
              <a:avLst/>
              <a:gdLst/>
              <a:ahLst/>
              <a:cxnLst/>
              <a:rect r="r" b="b" t="t" l="l"/>
              <a:pathLst>
                <a:path h="4726940" w="483362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FCFCFC"/>
            </a:solidFill>
            <a:ln w="12700">
              <a:solidFill>
                <a:srgbClr val="000000"/>
              </a:solidFill>
            </a:ln>
          </p:spPr>
        </p:sp>
      </p:grpSp>
      <p:sp>
        <p:nvSpPr>
          <p:cNvPr name="Freeform 6" id="6"/>
          <p:cNvSpPr/>
          <p:nvPr/>
        </p:nvSpPr>
        <p:spPr>
          <a:xfrm flipH="false" flipV="false" rot="0">
            <a:off x="1028700" y="734725"/>
            <a:ext cx="1779678" cy="2075865"/>
          </a:xfrm>
          <a:custGeom>
            <a:avLst/>
            <a:gdLst/>
            <a:ahLst/>
            <a:cxnLst/>
            <a:rect r="r" b="b" t="t" l="l"/>
            <a:pathLst>
              <a:path h="2075865" w="1779678">
                <a:moveTo>
                  <a:pt x="0" y="0"/>
                </a:moveTo>
                <a:lnTo>
                  <a:pt x="1779678" y="0"/>
                </a:lnTo>
                <a:lnTo>
                  <a:pt x="1779678" y="2075865"/>
                </a:lnTo>
                <a:lnTo>
                  <a:pt x="0" y="2075865"/>
                </a:lnTo>
                <a:lnTo>
                  <a:pt x="0" y="0"/>
                </a:lnTo>
                <a:close/>
              </a:path>
            </a:pathLst>
          </a:custGeom>
          <a:blipFill>
            <a:blip r:embed="rId2"/>
            <a:stretch>
              <a:fillRect l="0" t="0" r="0" b="0"/>
            </a:stretch>
          </a:blipFill>
        </p:spPr>
      </p:sp>
      <p:sp>
        <p:nvSpPr>
          <p:cNvPr name="TextBox 7" id="7"/>
          <p:cNvSpPr txBox="true"/>
          <p:nvPr/>
        </p:nvSpPr>
        <p:spPr>
          <a:xfrm rot="77028">
            <a:off x="4866616" y="1216784"/>
            <a:ext cx="560809" cy="1587722"/>
          </a:xfrm>
          <a:prstGeom prst="rect">
            <a:avLst/>
          </a:prstGeom>
        </p:spPr>
        <p:txBody>
          <a:bodyPr anchor="t" rtlCol="false" tIns="0" lIns="0" bIns="0" rIns="0">
            <a:spAutoFit/>
          </a:bodyPr>
          <a:lstStyle/>
          <a:p>
            <a:pPr algn="l">
              <a:lnSpc>
                <a:spcPts val="11712"/>
              </a:lnSpc>
            </a:pPr>
            <a:r>
              <a:rPr lang="en-US" sz="8366">
                <a:solidFill>
                  <a:srgbClr val="197C35"/>
                </a:solidFill>
                <a:latin typeface="Aloja"/>
                <a:ea typeface="Aloja"/>
                <a:cs typeface="Aloja"/>
                <a:sym typeface="Aloja"/>
              </a:rPr>
              <a:t>B</a:t>
            </a:r>
          </a:p>
        </p:txBody>
      </p:sp>
      <p:sp>
        <p:nvSpPr>
          <p:cNvPr name="TextBox 8" id="8"/>
          <p:cNvSpPr txBox="true"/>
          <p:nvPr/>
        </p:nvSpPr>
        <p:spPr>
          <a:xfrm rot="0">
            <a:off x="1767259" y="3060753"/>
            <a:ext cx="7036639" cy="6715125"/>
          </a:xfrm>
          <a:prstGeom prst="rect">
            <a:avLst/>
          </a:prstGeom>
        </p:spPr>
        <p:txBody>
          <a:bodyPr anchor="t" rtlCol="false" tIns="0" lIns="0" bIns="0" rIns="0">
            <a:spAutoFit/>
          </a:bodyPr>
          <a:lstStyle/>
          <a:p>
            <a:pPr algn="l">
              <a:lnSpc>
                <a:spcPts val="3300"/>
              </a:lnSpc>
            </a:pPr>
            <a:r>
              <a:rPr lang="en-US" sz="3000">
                <a:solidFill>
                  <a:srgbClr val="197C35"/>
                </a:solidFill>
                <a:latin typeface="Cerebri"/>
                <a:ea typeface="Cerebri"/>
                <a:cs typeface="Cerebri"/>
                <a:sym typeface="Cerebri"/>
              </a:rPr>
              <a:t>Antwort A ist falsch, denn Stickstoffverluste durch Auswaschung sind eher im Frühjahr oder bei starken Regenfällen ein Thema. Im trockenen August sind solche Verluste weniger relevant.</a:t>
            </a:r>
          </a:p>
          <a:p>
            <a:pPr algn="l">
              <a:lnSpc>
                <a:spcPts val="3300"/>
              </a:lnSpc>
            </a:pPr>
          </a:p>
          <a:p>
            <a:pPr algn="l">
              <a:lnSpc>
                <a:spcPts val="3300"/>
              </a:lnSpc>
            </a:pPr>
            <a:r>
              <a:rPr lang="en-US" sz="3000">
                <a:solidFill>
                  <a:srgbClr val="197C35"/>
                </a:solidFill>
                <a:latin typeface="Cerebri"/>
                <a:ea typeface="Cerebri"/>
                <a:cs typeface="Cerebri"/>
                <a:sym typeface="Cerebri"/>
              </a:rPr>
              <a:t>Antwort C ist ebenfalls nicht korrekt, denn spontane Nachsaaten im August sind wegen der Trockenheit meist gar nicht erfolgreich. Eine Überdüngung durch Nachsaat ist in diesem Zeitraum untypisch, da die Bedingungen für Keimung und Wachstum schlecht sind und Dünger bei Trockenheit kaum aufgenommen wird.</a:t>
            </a:r>
          </a:p>
        </p:txBody>
      </p:sp>
      <p:sp>
        <p:nvSpPr>
          <p:cNvPr name="Freeform 9" id="9"/>
          <p:cNvSpPr/>
          <p:nvPr/>
        </p:nvSpPr>
        <p:spPr>
          <a:xfrm flipH="false" flipV="false" rot="0">
            <a:off x="6429596" y="9277673"/>
            <a:ext cx="2828704" cy="1290596"/>
          </a:xfrm>
          <a:custGeom>
            <a:avLst/>
            <a:gdLst/>
            <a:ahLst/>
            <a:cxnLst/>
            <a:rect r="r" b="b" t="t" l="l"/>
            <a:pathLst>
              <a:path h="1290596" w="2828704">
                <a:moveTo>
                  <a:pt x="0" y="0"/>
                </a:moveTo>
                <a:lnTo>
                  <a:pt x="2828704" y="0"/>
                </a:lnTo>
                <a:lnTo>
                  <a:pt x="2828704" y="1290596"/>
                </a:lnTo>
                <a:lnTo>
                  <a:pt x="0" y="129059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C9E265"/>
        </a:solidFill>
      </p:bgPr>
    </p:bg>
    <p:spTree>
      <p:nvGrpSpPr>
        <p:cNvPr id="1" name=""/>
        <p:cNvGrpSpPr/>
        <p:nvPr/>
      </p:nvGrpSpPr>
      <p:grpSpPr>
        <a:xfrm>
          <a:off x="0" y="0"/>
          <a:ext cx="0" cy="0"/>
          <a:chOff x="0" y="0"/>
          <a:chExt cx="0" cy="0"/>
        </a:xfrm>
      </p:grpSpPr>
      <p:grpSp>
        <p:nvGrpSpPr>
          <p:cNvPr name="Group 2" id="2"/>
          <p:cNvGrpSpPr/>
          <p:nvPr/>
        </p:nvGrpSpPr>
        <p:grpSpPr>
          <a:xfrm rot="0">
            <a:off x="0" y="7520000"/>
            <a:ext cx="10287000" cy="3221160"/>
            <a:chOff x="0" y="0"/>
            <a:chExt cx="4476601" cy="1401755"/>
          </a:xfrm>
        </p:grpSpPr>
        <p:sp>
          <p:nvSpPr>
            <p:cNvPr name="Freeform 3" id="3"/>
            <p:cNvSpPr/>
            <p:nvPr/>
          </p:nvSpPr>
          <p:spPr>
            <a:xfrm flipH="false" flipV="false" rot="0">
              <a:off x="0" y="0"/>
              <a:ext cx="4476602" cy="1401755"/>
            </a:xfrm>
            <a:custGeom>
              <a:avLst/>
              <a:gdLst/>
              <a:ahLst/>
              <a:cxnLst/>
              <a:rect r="r" b="b" t="t" l="l"/>
              <a:pathLst>
                <a:path h="1401755" w="4476602">
                  <a:moveTo>
                    <a:pt x="0" y="0"/>
                  </a:moveTo>
                  <a:lnTo>
                    <a:pt x="4476602" y="0"/>
                  </a:lnTo>
                  <a:lnTo>
                    <a:pt x="4476602" y="1401755"/>
                  </a:lnTo>
                  <a:lnTo>
                    <a:pt x="0" y="1401755"/>
                  </a:lnTo>
                  <a:close/>
                </a:path>
              </a:pathLst>
            </a:custGeom>
            <a:solidFill>
              <a:srgbClr val="C9E265"/>
            </a:solidFill>
          </p:spPr>
        </p:sp>
      </p:grpSp>
      <p:grpSp>
        <p:nvGrpSpPr>
          <p:cNvPr name="Group 4" id="4"/>
          <p:cNvGrpSpPr>
            <a:grpSpLocks noChangeAspect="true"/>
          </p:cNvGrpSpPr>
          <p:nvPr/>
        </p:nvGrpSpPr>
        <p:grpSpPr>
          <a:xfrm rot="0">
            <a:off x="1050109" y="2243479"/>
            <a:ext cx="8483161" cy="8286812"/>
            <a:chOff x="0" y="0"/>
            <a:chExt cx="4828540" cy="4716780"/>
          </a:xfrm>
        </p:grpSpPr>
        <p:sp>
          <p:nvSpPr>
            <p:cNvPr name="Freeform 5" id="5"/>
            <p:cNvSpPr/>
            <p:nvPr/>
          </p:nvSpPr>
          <p:spPr>
            <a:xfrm flipH="false" flipV="false" rot="0">
              <a:off x="0" y="-7620"/>
              <a:ext cx="4833620" cy="4726940"/>
            </a:xfrm>
            <a:custGeom>
              <a:avLst/>
              <a:gdLst/>
              <a:ahLst/>
              <a:cxnLst/>
              <a:rect r="r" b="b" t="t" l="l"/>
              <a:pathLst>
                <a:path h="4726940" w="483362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FCFCFC"/>
            </a:solidFill>
            <a:ln w="12700">
              <a:solidFill>
                <a:srgbClr val="000000"/>
              </a:solidFill>
            </a:ln>
          </p:spPr>
        </p:sp>
      </p:grpSp>
      <p:sp>
        <p:nvSpPr>
          <p:cNvPr name="Freeform 6" id="6"/>
          <p:cNvSpPr/>
          <p:nvPr/>
        </p:nvSpPr>
        <p:spPr>
          <a:xfrm flipH="false" flipV="false" rot="0">
            <a:off x="1050109" y="810435"/>
            <a:ext cx="1779678" cy="2075865"/>
          </a:xfrm>
          <a:custGeom>
            <a:avLst/>
            <a:gdLst/>
            <a:ahLst/>
            <a:cxnLst/>
            <a:rect r="r" b="b" t="t" l="l"/>
            <a:pathLst>
              <a:path h="2075865" w="1779678">
                <a:moveTo>
                  <a:pt x="0" y="0"/>
                </a:moveTo>
                <a:lnTo>
                  <a:pt x="1779677" y="0"/>
                </a:lnTo>
                <a:lnTo>
                  <a:pt x="1779677" y="2075865"/>
                </a:lnTo>
                <a:lnTo>
                  <a:pt x="0" y="2075865"/>
                </a:lnTo>
                <a:lnTo>
                  <a:pt x="0" y="0"/>
                </a:lnTo>
                <a:close/>
              </a:path>
            </a:pathLst>
          </a:custGeom>
          <a:blipFill>
            <a:blip r:embed="rId2"/>
            <a:stretch>
              <a:fillRect l="0" t="0" r="0" b="0"/>
            </a:stretch>
          </a:blipFill>
        </p:spPr>
      </p:sp>
      <p:sp>
        <p:nvSpPr>
          <p:cNvPr name="TextBox 7" id="7"/>
          <p:cNvSpPr txBox="true"/>
          <p:nvPr/>
        </p:nvSpPr>
        <p:spPr>
          <a:xfrm rot="77028">
            <a:off x="4877544" y="1292494"/>
            <a:ext cx="560809" cy="1587722"/>
          </a:xfrm>
          <a:prstGeom prst="rect">
            <a:avLst/>
          </a:prstGeom>
        </p:spPr>
        <p:txBody>
          <a:bodyPr anchor="t" rtlCol="false" tIns="0" lIns="0" bIns="0" rIns="0">
            <a:spAutoFit/>
          </a:bodyPr>
          <a:lstStyle/>
          <a:p>
            <a:pPr algn="l">
              <a:lnSpc>
                <a:spcPts val="11712"/>
              </a:lnSpc>
            </a:pPr>
            <a:r>
              <a:rPr lang="en-US" sz="8366">
                <a:solidFill>
                  <a:srgbClr val="197C35"/>
                </a:solidFill>
                <a:latin typeface="Aloja"/>
                <a:ea typeface="Aloja"/>
                <a:cs typeface="Aloja"/>
                <a:sym typeface="Aloja"/>
              </a:rPr>
              <a:t>B</a:t>
            </a:r>
          </a:p>
        </p:txBody>
      </p:sp>
      <p:sp>
        <p:nvSpPr>
          <p:cNvPr name="TextBox 8" id="8"/>
          <p:cNvSpPr txBox="true"/>
          <p:nvPr/>
        </p:nvSpPr>
        <p:spPr>
          <a:xfrm rot="0">
            <a:off x="1875387" y="3295650"/>
            <a:ext cx="6854216" cy="6296025"/>
          </a:xfrm>
          <a:prstGeom prst="rect">
            <a:avLst/>
          </a:prstGeom>
        </p:spPr>
        <p:txBody>
          <a:bodyPr anchor="t" rtlCol="false" tIns="0" lIns="0" bIns="0" rIns="0">
            <a:spAutoFit/>
          </a:bodyPr>
          <a:lstStyle/>
          <a:p>
            <a:pPr algn="l">
              <a:lnSpc>
                <a:spcPts val="3300"/>
              </a:lnSpc>
            </a:pPr>
            <a:r>
              <a:rPr lang="en-US" sz="3000">
                <a:solidFill>
                  <a:srgbClr val="197C35"/>
                </a:solidFill>
                <a:latin typeface="Cerebri"/>
                <a:ea typeface="Cerebri"/>
                <a:cs typeface="Cerebri"/>
                <a:sym typeface="Cerebri"/>
              </a:rPr>
              <a:t>En août, on observe souvent des périodes de chaleur avec peu de précipitations, ce qui entraîne un net ralentissement de la croissance de l’herbe. Le couvert herbacé devient lacunaire, la quantité de fourrage disponible au pâturage ne suffit plus à couvrir les besoins des animaux. Ces « trous d’alimentation » constituent un défi central pour la gestion des pâturages en fin d’été. Dans les systèmes intensifs en particulier, il faut réagir précocement par un apport complémentaire de fourrage ou un changement de parcelle.</a:t>
            </a:r>
          </a:p>
        </p:txBody>
      </p:sp>
      <p:sp>
        <p:nvSpPr>
          <p:cNvPr name="Freeform 9" id="9"/>
          <p:cNvSpPr/>
          <p:nvPr/>
        </p:nvSpPr>
        <p:spPr>
          <a:xfrm flipH="false" flipV="false" rot="0">
            <a:off x="6704566" y="9450564"/>
            <a:ext cx="2828704" cy="1290596"/>
          </a:xfrm>
          <a:custGeom>
            <a:avLst/>
            <a:gdLst/>
            <a:ahLst/>
            <a:cxnLst/>
            <a:rect r="r" b="b" t="t" l="l"/>
            <a:pathLst>
              <a:path h="1290596" w="2828704">
                <a:moveTo>
                  <a:pt x="0" y="0"/>
                </a:moveTo>
                <a:lnTo>
                  <a:pt x="2828704" y="0"/>
                </a:lnTo>
                <a:lnTo>
                  <a:pt x="2828704" y="1290596"/>
                </a:lnTo>
                <a:lnTo>
                  <a:pt x="0" y="129059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C9E265"/>
        </a:solidFill>
      </p:bgPr>
    </p:bg>
    <p:spTree>
      <p:nvGrpSpPr>
        <p:cNvPr id="1" name=""/>
        <p:cNvGrpSpPr/>
        <p:nvPr/>
      </p:nvGrpSpPr>
      <p:grpSpPr>
        <a:xfrm>
          <a:off x="0" y="0"/>
          <a:ext cx="0" cy="0"/>
          <a:chOff x="0" y="0"/>
          <a:chExt cx="0" cy="0"/>
        </a:xfrm>
      </p:grpSpPr>
      <p:grpSp>
        <p:nvGrpSpPr>
          <p:cNvPr name="Group 2" id="2"/>
          <p:cNvGrpSpPr/>
          <p:nvPr/>
        </p:nvGrpSpPr>
        <p:grpSpPr>
          <a:xfrm rot="0">
            <a:off x="0" y="7520000"/>
            <a:ext cx="10287000" cy="3221160"/>
            <a:chOff x="0" y="0"/>
            <a:chExt cx="4476601" cy="1401755"/>
          </a:xfrm>
        </p:grpSpPr>
        <p:sp>
          <p:nvSpPr>
            <p:cNvPr name="Freeform 3" id="3"/>
            <p:cNvSpPr/>
            <p:nvPr/>
          </p:nvSpPr>
          <p:spPr>
            <a:xfrm flipH="false" flipV="false" rot="0">
              <a:off x="0" y="0"/>
              <a:ext cx="4476602" cy="1401755"/>
            </a:xfrm>
            <a:custGeom>
              <a:avLst/>
              <a:gdLst/>
              <a:ahLst/>
              <a:cxnLst/>
              <a:rect r="r" b="b" t="t" l="l"/>
              <a:pathLst>
                <a:path h="1401755" w="4476602">
                  <a:moveTo>
                    <a:pt x="0" y="0"/>
                  </a:moveTo>
                  <a:lnTo>
                    <a:pt x="4476602" y="0"/>
                  </a:lnTo>
                  <a:lnTo>
                    <a:pt x="4476602" y="1401755"/>
                  </a:lnTo>
                  <a:lnTo>
                    <a:pt x="0" y="1401755"/>
                  </a:lnTo>
                  <a:close/>
                </a:path>
              </a:pathLst>
            </a:custGeom>
            <a:solidFill>
              <a:srgbClr val="C9E265"/>
            </a:solidFill>
          </p:spPr>
        </p:sp>
      </p:grpSp>
      <p:grpSp>
        <p:nvGrpSpPr>
          <p:cNvPr name="Group 4" id="4"/>
          <p:cNvGrpSpPr>
            <a:grpSpLocks noChangeAspect="true"/>
          </p:cNvGrpSpPr>
          <p:nvPr/>
        </p:nvGrpSpPr>
        <p:grpSpPr>
          <a:xfrm rot="0">
            <a:off x="1050109" y="2243479"/>
            <a:ext cx="8483161" cy="8286812"/>
            <a:chOff x="0" y="0"/>
            <a:chExt cx="4828540" cy="4716780"/>
          </a:xfrm>
        </p:grpSpPr>
        <p:sp>
          <p:nvSpPr>
            <p:cNvPr name="Freeform 5" id="5"/>
            <p:cNvSpPr/>
            <p:nvPr/>
          </p:nvSpPr>
          <p:spPr>
            <a:xfrm flipH="false" flipV="false" rot="0">
              <a:off x="0" y="-7620"/>
              <a:ext cx="4833620" cy="4726940"/>
            </a:xfrm>
            <a:custGeom>
              <a:avLst/>
              <a:gdLst/>
              <a:ahLst/>
              <a:cxnLst/>
              <a:rect r="r" b="b" t="t" l="l"/>
              <a:pathLst>
                <a:path h="4726940" w="483362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FCFCFC"/>
            </a:solidFill>
            <a:ln w="12700">
              <a:solidFill>
                <a:srgbClr val="000000"/>
              </a:solidFill>
            </a:ln>
          </p:spPr>
        </p:sp>
      </p:grpSp>
      <p:sp>
        <p:nvSpPr>
          <p:cNvPr name="Freeform 6" id="6"/>
          <p:cNvSpPr/>
          <p:nvPr/>
        </p:nvSpPr>
        <p:spPr>
          <a:xfrm flipH="false" flipV="false" rot="0">
            <a:off x="1024558" y="810435"/>
            <a:ext cx="1779678" cy="2075865"/>
          </a:xfrm>
          <a:custGeom>
            <a:avLst/>
            <a:gdLst/>
            <a:ahLst/>
            <a:cxnLst/>
            <a:rect r="r" b="b" t="t" l="l"/>
            <a:pathLst>
              <a:path h="2075865" w="1779678">
                <a:moveTo>
                  <a:pt x="0" y="0"/>
                </a:moveTo>
                <a:lnTo>
                  <a:pt x="1779677" y="0"/>
                </a:lnTo>
                <a:lnTo>
                  <a:pt x="1779677" y="2075865"/>
                </a:lnTo>
                <a:lnTo>
                  <a:pt x="0" y="2075865"/>
                </a:lnTo>
                <a:lnTo>
                  <a:pt x="0" y="0"/>
                </a:lnTo>
                <a:close/>
              </a:path>
            </a:pathLst>
          </a:custGeom>
          <a:blipFill>
            <a:blip r:embed="rId2"/>
            <a:stretch>
              <a:fillRect l="0" t="0" r="0" b="0"/>
            </a:stretch>
          </a:blipFill>
        </p:spPr>
      </p:sp>
      <p:sp>
        <p:nvSpPr>
          <p:cNvPr name="TextBox 7" id="7"/>
          <p:cNvSpPr txBox="true"/>
          <p:nvPr/>
        </p:nvSpPr>
        <p:spPr>
          <a:xfrm rot="77028">
            <a:off x="4877544" y="1292494"/>
            <a:ext cx="560809" cy="1587722"/>
          </a:xfrm>
          <a:prstGeom prst="rect">
            <a:avLst/>
          </a:prstGeom>
        </p:spPr>
        <p:txBody>
          <a:bodyPr anchor="t" rtlCol="false" tIns="0" lIns="0" bIns="0" rIns="0">
            <a:spAutoFit/>
          </a:bodyPr>
          <a:lstStyle/>
          <a:p>
            <a:pPr algn="l">
              <a:lnSpc>
                <a:spcPts val="11712"/>
              </a:lnSpc>
            </a:pPr>
            <a:r>
              <a:rPr lang="en-US" sz="8366">
                <a:solidFill>
                  <a:srgbClr val="197C35"/>
                </a:solidFill>
                <a:latin typeface="Aloja"/>
                <a:ea typeface="Aloja"/>
                <a:cs typeface="Aloja"/>
                <a:sym typeface="Aloja"/>
              </a:rPr>
              <a:t>B</a:t>
            </a:r>
          </a:p>
        </p:txBody>
      </p:sp>
      <p:sp>
        <p:nvSpPr>
          <p:cNvPr name="TextBox 8" id="8"/>
          <p:cNvSpPr txBox="true"/>
          <p:nvPr/>
        </p:nvSpPr>
        <p:spPr>
          <a:xfrm rot="0">
            <a:off x="1935642" y="3505200"/>
            <a:ext cx="6712093" cy="5876925"/>
          </a:xfrm>
          <a:prstGeom prst="rect">
            <a:avLst/>
          </a:prstGeom>
        </p:spPr>
        <p:txBody>
          <a:bodyPr anchor="t" rtlCol="false" tIns="0" lIns="0" bIns="0" rIns="0">
            <a:spAutoFit/>
          </a:bodyPr>
          <a:lstStyle/>
          <a:p>
            <a:pPr algn="l">
              <a:lnSpc>
                <a:spcPts val="3300"/>
              </a:lnSpc>
            </a:pPr>
            <a:r>
              <a:rPr lang="en-US" sz="3000">
                <a:solidFill>
                  <a:srgbClr val="197C35"/>
                </a:solidFill>
                <a:latin typeface="Cerebri"/>
                <a:ea typeface="Cerebri"/>
                <a:cs typeface="Cerebri"/>
                <a:sym typeface="Cerebri"/>
              </a:rPr>
              <a:t>Réponse A est fausse, car les pertes d’azote par lessivage sont plutôt un sujet au printemps ou en cas de fortes pluies. En août, lorsque c’est sec, ces pertes sont moins importantes.</a:t>
            </a:r>
          </a:p>
          <a:p>
            <a:pPr algn="l">
              <a:lnSpc>
                <a:spcPts val="3300"/>
              </a:lnSpc>
            </a:pPr>
          </a:p>
          <a:p>
            <a:pPr algn="l">
              <a:lnSpc>
                <a:spcPts val="3300"/>
              </a:lnSpc>
            </a:pPr>
            <a:r>
              <a:rPr lang="en-US" sz="3000">
                <a:solidFill>
                  <a:srgbClr val="197C35"/>
                </a:solidFill>
                <a:latin typeface="Cerebri"/>
                <a:ea typeface="Cerebri"/>
                <a:cs typeface="Cerebri"/>
                <a:sym typeface="Cerebri"/>
              </a:rPr>
              <a:t>Réponse C est également incorrecte, car des semis spontanés en août échouent généralement à cause de la sécheresse. Une surfertilisation par semis est inhabituelle à cette période, car les conditions de germination et de croissance sont mauvaises et l’engrais est peu absorbé en cas de sécheresse.</a:t>
            </a:r>
          </a:p>
        </p:txBody>
      </p:sp>
      <p:sp>
        <p:nvSpPr>
          <p:cNvPr name="Freeform 9" id="9"/>
          <p:cNvSpPr/>
          <p:nvPr/>
        </p:nvSpPr>
        <p:spPr>
          <a:xfrm flipH="false" flipV="false" rot="0">
            <a:off x="6704566" y="9601844"/>
            <a:ext cx="2828704" cy="1290596"/>
          </a:xfrm>
          <a:custGeom>
            <a:avLst/>
            <a:gdLst/>
            <a:ahLst/>
            <a:cxnLst/>
            <a:rect r="r" b="b" t="t" l="l"/>
            <a:pathLst>
              <a:path h="1290596" w="2828704">
                <a:moveTo>
                  <a:pt x="0" y="0"/>
                </a:moveTo>
                <a:lnTo>
                  <a:pt x="2828704" y="0"/>
                </a:lnTo>
                <a:lnTo>
                  <a:pt x="2828704" y="1290596"/>
                </a:lnTo>
                <a:lnTo>
                  <a:pt x="0" y="129059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C9E265"/>
        </a:solidFill>
      </p:bgPr>
    </p:bg>
    <p:spTree>
      <p:nvGrpSpPr>
        <p:cNvPr id="1" name=""/>
        <p:cNvGrpSpPr/>
        <p:nvPr/>
      </p:nvGrpSpPr>
      <p:grpSpPr>
        <a:xfrm>
          <a:off x="0" y="0"/>
          <a:ext cx="0" cy="0"/>
          <a:chOff x="0" y="0"/>
          <a:chExt cx="0" cy="0"/>
        </a:xfrm>
      </p:grpSpPr>
      <p:grpSp>
        <p:nvGrpSpPr>
          <p:cNvPr name="Group 2" id="2"/>
          <p:cNvGrpSpPr/>
          <p:nvPr/>
        </p:nvGrpSpPr>
        <p:grpSpPr>
          <a:xfrm rot="0">
            <a:off x="0" y="7520000"/>
            <a:ext cx="10287000" cy="3221160"/>
            <a:chOff x="0" y="0"/>
            <a:chExt cx="4476601" cy="1401755"/>
          </a:xfrm>
        </p:grpSpPr>
        <p:sp>
          <p:nvSpPr>
            <p:cNvPr name="Freeform 3" id="3"/>
            <p:cNvSpPr/>
            <p:nvPr/>
          </p:nvSpPr>
          <p:spPr>
            <a:xfrm flipH="false" flipV="false" rot="0">
              <a:off x="0" y="0"/>
              <a:ext cx="4476602" cy="1401755"/>
            </a:xfrm>
            <a:custGeom>
              <a:avLst/>
              <a:gdLst/>
              <a:ahLst/>
              <a:cxnLst/>
              <a:rect r="r" b="b" t="t" l="l"/>
              <a:pathLst>
                <a:path h="1401755" w="4476602">
                  <a:moveTo>
                    <a:pt x="0" y="0"/>
                  </a:moveTo>
                  <a:lnTo>
                    <a:pt x="4476602" y="0"/>
                  </a:lnTo>
                  <a:lnTo>
                    <a:pt x="4476602" y="1401755"/>
                  </a:lnTo>
                  <a:lnTo>
                    <a:pt x="0" y="1401755"/>
                  </a:lnTo>
                  <a:close/>
                </a:path>
              </a:pathLst>
            </a:custGeom>
            <a:solidFill>
              <a:srgbClr val="C9E265"/>
            </a:solidFill>
          </p:spPr>
        </p:sp>
      </p:grpSp>
      <p:grpSp>
        <p:nvGrpSpPr>
          <p:cNvPr name="Group 4" id="4"/>
          <p:cNvGrpSpPr>
            <a:grpSpLocks noChangeAspect="true"/>
          </p:cNvGrpSpPr>
          <p:nvPr/>
        </p:nvGrpSpPr>
        <p:grpSpPr>
          <a:xfrm rot="0">
            <a:off x="1028221" y="2482315"/>
            <a:ext cx="8230557" cy="8040055"/>
            <a:chOff x="0" y="0"/>
            <a:chExt cx="4828540" cy="4716780"/>
          </a:xfrm>
        </p:grpSpPr>
        <p:sp>
          <p:nvSpPr>
            <p:cNvPr name="Freeform 5" id="5"/>
            <p:cNvSpPr/>
            <p:nvPr/>
          </p:nvSpPr>
          <p:spPr>
            <a:xfrm flipH="false" flipV="false" rot="0">
              <a:off x="0" y="-7620"/>
              <a:ext cx="4833620" cy="4726940"/>
            </a:xfrm>
            <a:custGeom>
              <a:avLst/>
              <a:gdLst/>
              <a:ahLst/>
              <a:cxnLst/>
              <a:rect r="r" b="b" t="t" l="l"/>
              <a:pathLst>
                <a:path h="4726940" w="483362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2"/>
              <a:stretch>
                <a:fillRect l="-32045" t="0" r="-32045" b="0"/>
              </a:stretch>
            </a:blipFill>
          </p:spPr>
        </p:sp>
      </p:grpSp>
      <p:sp>
        <p:nvSpPr>
          <p:cNvPr name="Freeform 6" id="6"/>
          <p:cNvSpPr/>
          <p:nvPr/>
        </p:nvSpPr>
        <p:spPr>
          <a:xfrm flipH="false" flipV="false" rot="0">
            <a:off x="658277" y="1978225"/>
            <a:ext cx="1461725" cy="1704996"/>
          </a:xfrm>
          <a:custGeom>
            <a:avLst/>
            <a:gdLst/>
            <a:ahLst/>
            <a:cxnLst/>
            <a:rect r="r" b="b" t="t" l="l"/>
            <a:pathLst>
              <a:path h="1704996" w="1461725">
                <a:moveTo>
                  <a:pt x="0" y="0"/>
                </a:moveTo>
                <a:lnTo>
                  <a:pt x="1461725" y="0"/>
                </a:lnTo>
                <a:lnTo>
                  <a:pt x="1461725" y="1704996"/>
                </a:lnTo>
                <a:lnTo>
                  <a:pt x="0" y="1704996"/>
                </a:lnTo>
                <a:lnTo>
                  <a:pt x="0" y="0"/>
                </a:lnTo>
                <a:close/>
              </a:path>
            </a:pathLst>
          </a:custGeom>
          <a:blipFill>
            <a:blip r:embed="rId3"/>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DAGvwpWcl4Y</dc:identifier>
  <dcterms:modified xsi:type="dcterms:W3CDTF">2011-08-01T06:04:30Z</dcterms:modified>
  <cp:revision>1</cp:revision>
  <dc:title>Quiz2</dc:title>
</cp:coreProperties>
</file>