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0287000" cy="12852400"/>
  <p:notesSz cx="6858000" cy="9144000"/>
  <p:embeddedFontLst>
    <p:embeddedFont>
      <p:font typeface="Cerebri Bold" charset="1" panose="00000800000000000000"/>
      <p:regular r:id="rId15"/>
    </p:embeddedFont>
    <p:embeddedFont>
      <p:font typeface="Aloja" charset="1" panose="02000500000000000000"/>
      <p:regular r:id="rId16"/>
    </p:embeddedFont>
    <p:embeddedFont>
      <p:font typeface="Cerebri" charset="1" panose="000005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006456"/>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060990"/>
            <a:ext cx="7782270" cy="7602144"/>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0">
            <a:off x="1859877" y="4491452"/>
            <a:ext cx="6567245" cy="3875846"/>
          </a:xfrm>
          <a:prstGeom prst="rect">
            <a:avLst/>
          </a:prstGeom>
        </p:spPr>
        <p:txBody>
          <a:bodyPr anchor="t" rtlCol="false" tIns="0" lIns="0" bIns="0" rIns="0">
            <a:spAutoFit/>
          </a:bodyPr>
          <a:lstStyle/>
          <a:p>
            <a:pPr algn="ctr">
              <a:lnSpc>
                <a:spcPts val="6122"/>
              </a:lnSpc>
            </a:pPr>
            <a:r>
              <a:rPr lang="en-US" sz="5102" b="true">
                <a:solidFill>
                  <a:srgbClr val="197C35"/>
                </a:solidFill>
                <a:latin typeface="Cerebri Bold"/>
                <a:ea typeface="Cerebri Bold"/>
                <a:cs typeface="Cerebri Bold"/>
                <a:sym typeface="Cerebri Bold"/>
              </a:rPr>
              <a:t>Warum ist Heu </a:t>
            </a:r>
          </a:p>
          <a:p>
            <a:pPr algn="ctr">
              <a:lnSpc>
                <a:spcPts val="6122"/>
              </a:lnSpc>
            </a:pPr>
            <a:r>
              <a:rPr lang="en-US" sz="5102" b="true">
                <a:solidFill>
                  <a:srgbClr val="197C35"/>
                </a:solidFill>
                <a:latin typeface="Cerebri Bold"/>
                <a:ea typeface="Cerebri Bold"/>
                <a:cs typeface="Cerebri Bold"/>
                <a:sym typeface="Cerebri Bold"/>
              </a:rPr>
              <a:t>im Winter </a:t>
            </a:r>
          </a:p>
          <a:p>
            <a:pPr algn="ctr">
              <a:lnSpc>
                <a:spcPts val="6122"/>
              </a:lnSpc>
            </a:pPr>
            <a:r>
              <a:rPr lang="en-US" sz="5102" b="true">
                <a:solidFill>
                  <a:srgbClr val="197C35"/>
                </a:solidFill>
                <a:latin typeface="Cerebri Bold"/>
                <a:ea typeface="Cerebri Bold"/>
                <a:cs typeface="Cerebri Bold"/>
                <a:sym typeface="Cerebri Bold"/>
              </a:rPr>
              <a:t>ein wichtiger Bestandteil der Rindviehfütterung?</a:t>
            </a:r>
          </a:p>
        </p:txBody>
      </p:sp>
      <p:sp>
        <p:nvSpPr>
          <p:cNvPr name="Freeform 7" id="7"/>
          <p:cNvSpPr/>
          <p:nvPr/>
        </p:nvSpPr>
        <p:spPr>
          <a:xfrm flipH="false" flipV="false" rot="0">
            <a:off x="6389522" y="9566851"/>
            <a:ext cx="2740562" cy="1250381"/>
          </a:xfrm>
          <a:custGeom>
            <a:avLst/>
            <a:gdLst/>
            <a:ahLst/>
            <a:cxnLst/>
            <a:rect r="r" b="b" t="t" l="l"/>
            <a:pathLst>
              <a:path h="1250381" w="2740562">
                <a:moveTo>
                  <a:pt x="0" y="0"/>
                </a:moveTo>
                <a:lnTo>
                  <a:pt x="2740562" y="0"/>
                </a:lnTo>
                <a:lnTo>
                  <a:pt x="2740562" y="1250382"/>
                </a:lnTo>
                <a:lnTo>
                  <a:pt x="0" y="12503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628213" y="1888865"/>
            <a:ext cx="1724224" cy="2011182"/>
          </a:xfrm>
          <a:custGeom>
            <a:avLst/>
            <a:gdLst/>
            <a:ahLst/>
            <a:cxnLst/>
            <a:rect r="r" b="b" t="t" l="l"/>
            <a:pathLst>
              <a:path h="2011182" w="1724224">
                <a:moveTo>
                  <a:pt x="0" y="0"/>
                </a:moveTo>
                <a:lnTo>
                  <a:pt x="1724224" y="0"/>
                </a:lnTo>
                <a:lnTo>
                  <a:pt x="1724224" y="2011182"/>
                </a:lnTo>
                <a:lnTo>
                  <a:pt x="0" y="2011182"/>
                </a:lnTo>
                <a:lnTo>
                  <a:pt x="0" y="0"/>
                </a:lnTo>
                <a:close/>
              </a:path>
            </a:pathLst>
          </a:custGeom>
          <a:blipFill>
            <a:blip r:embed="rId4"/>
            <a:stretch>
              <a:fillRect l="0" t="0" r="0" b="0"/>
            </a:stretch>
          </a:blipFill>
        </p:spPr>
      </p:sp>
      <p:sp>
        <p:nvSpPr>
          <p:cNvPr name="TextBox 9" id="9"/>
          <p:cNvSpPr txBox="true"/>
          <p:nvPr/>
        </p:nvSpPr>
        <p:spPr>
          <a:xfrm rot="0">
            <a:off x="3034891" y="1346412"/>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0" id="10"/>
          <p:cNvSpPr txBox="true"/>
          <p:nvPr/>
        </p:nvSpPr>
        <p:spPr>
          <a:xfrm rot="0">
            <a:off x="2721459" y="3296940"/>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für OberstufenschülerInnen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125519"/>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180052"/>
            <a:ext cx="7782270" cy="7602144"/>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0">
            <a:off x="1859877" y="4674649"/>
            <a:ext cx="6567245" cy="3875846"/>
          </a:xfrm>
          <a:prstGeom prst="rect">
            <a:avLst/>
          </a:prstGeom>
        </p:spPr>
        <p:txBody>
          <a:bodyPr anchor="t" rtlCol="false" tIns="0" lIns="0" bIns="0" rIns="0">
            <a:spAutoFit/>
          </a:bodyPr>
          <a:lstStyle/>
          <a:p>
            <a:pPr algn="ctr">
              <a:lnSpc>
                <a:spcPts val="6122"/>
              </a:lnSpc>
            </a:pPr>
            <a:r>
              <a:rPr lang="en-US" sz="5102" b="true">
                <a:solidFill>
                  <a:srgbClr val="197C35"/>
                </a:solidFill>
                <a:latin typeface="Cerebri Bold"/>
                <a:ea typeface="Cerebri Bold"/>
                <a:cs typeface="Cerebri Bold"/>
                <a:sym typeface="Cerebri Bold"/>
              </a:rPr>
              <a:t>Pourquoi le foin est-il un élément important de l’alimentation des bovins en hiver ?</a:t>
            </a:r>
          </a:p>
        </p:txBody>
      </p:sp>
      <p:sp>
        <p:nvSpPr>
          <p:cNvPr name="Freeform 7" id="7"/>
          <p:cNvSpPr/>
          <p:nvPr/>
        </p:nvSpPr>
        <p:spPr>
          <a:xfrm flipH="false" flipV="false" rot="0">
            <a:off x="6389522" y="9685914"/>
            <a:ext cx="2740562" cy="1250381"/>
          </a:xfrm>
          <a:custGeom>
            <a:avLst/>
            <a:gdLst/>
            <a:ahLst/>
            <a:cxnLst/>
            <a:rect r="r" b="b" t="t" l="l"/>
            <a:pathLst>
              <a:path h="1250381" w="2740562">
                <a:moveTo>
                  <a:pt x="0" y="0"/>
                </a:moveTo>
                <a:lnTo>
                  <a:pt x="2740562" y="0"/>
                </a:lnTo>
                <a:lnTo>
                  <a:pt x="2740562" y="1250381"/>
                </a:lnTo>
                <a:lnTo>
                  <a:pt x="0" y="12503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710650" y="1997930"/>
            <a:ext cx="1724224" cy="2011182"/>
          </a:xfrm>
          <a:custGeom>
            <a:avLst/>
            <a:gdLst/>
            <a:ahLst/>
            <a:cxnLst/>
            <a:rect r="r" b="b" t="t" l="l"/>
            <a:pathLst>
              <a:path h="2011182" w="1724224">
                <a:moveTo>
                  <a:pt x="0" y="0"/>
                </a:moveTo>
                <a:lnTo>
                  <a:pt x="1724223" y="0"/>
                </a:lnTo>
                <a:lnTo>
                  <a:pt x="1724223" y="2011182"/>
                </a:lnTo>
                <a:lnTo>
                  <a:pt x="0" y="2011182"/>
                </a:lnTo>
                <a:lnTo>
                  <a:pt x="0" y="0"/>
                </a:lnTo>
                <a:close/>
              </a:path>
            </a:pathLst>
          </a:custGeom>
          <a:blipFill>
            <a:blip r:embed="rId4"/>
            <a:stretch>
              <a:fillRect l="0" t="0" r="0" b="0"/>
            </a:stretch>
          </a:blipFill>
        </p:spPr>
      </p:sp>
      <p:sp>
        <p:nvSpPr>
          <p:cNvPr name="TextBox 9" id="9"/>
          <p:cNvSpPr txBox="true"/>
          <p:nvPr/>
        </p:nvSpPr>
        <p:spPr>
          <a:xfrm rot="0">
            <a:off x="3087510" y="1455477"/>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0" id="10"/>
          <p:cNvSpPr txBox="true"/>
          <p:nvPr/>
        </p:nvSpPr>
        <p:spPr>
          <a:xfrm rot="0">
            <a:off x="2774078" y="3376032"/>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pour les élèves du secondaire 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77028">
            <a:off x="2237682"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37682" y="5428955"/>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37682"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3063366" y="4127763"/>
            <a:ext cx="4582437" cy="12668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Weil es eine günstige Energiequelle mit hohem Fettgehalt ist.</a:t>
            </a:r>
          </a:p>
        </p:txBody>
      </p:sp>
      <p:sp>
        <p:nvSpPr>
          <p:cNvPr name="TextBox 10" id="10"/>
          <p:cNvSpPr txBox="true"/>
          <p:nvPr/>
        </p:nvSpPr>
        <p:spPr>
          <a:xfrm rot="0">
            <a:off x="3063366" y="5679934"/>
            <a:ext cx="4998775" cy="12668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Weil es rohfaserreich ist und den Wiederkäuervorgang unterstützt.</a:t>
            </a:r>
          </a:p>
        </p:txBody>
      </p:sp>
      <p:sp>
        <p:nvSpPr>
          <p:cNvPr name="TextBox 11" id="11"/>
          <p:cNvSpPr txBox="true"/>
          <p:nvPr/>
        </p:nvSpPr>
        <p:spPr>
          <a:xfrm rot="0">
            <a:off x="3063366" y="7328419"/>
            <a:ext cx="4998775"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Weil es im Winter den Appetit der Tiere anregt.</a:t>
            </a:r>
          </a:p>
        </p:txBody>
      </p:sp>
      <p:sp>
        <p:nvSpPr>
          <p:cNvPr name="Freeform 12" id="12"/>
          <p:cNvSpPr/>
          <p:nvPr/>
        </p:nvSpPr>
        <p:spPr>
          <a:xfrm flipH="false" flipV="false" rot="0">
            <a:off x="735847" y="1659239"/>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77028">
            <a:off x="2242176"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42176" y="5428955"/>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42176"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3067860" y="4127763"/>
            <a:ext cx="5186824" cy="12668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Parce que c'est une source d'énergie bon marché et riche en graisses.</a:t>
            </a:r>
          </a:p>
        </p:txBody>
      </p:sp>
      <p:sp>
        <p:nvSpPr>
          <p:cNvPr name="TextBox 10" id="10"/>
          <p:cNvSpPr txBox="true"/>
          <p:nvPr/>
        </p:nvSpPr>
        <p:spPr>
          <a:xfrm rot="0">
            <a:off x="3067860" y="5679934"/>
            <a:ext cx="4998775" cy="12668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Parce qu'il est riche en fibres brutes et soutient la rumination.</a:t>
            </a:r>
          </a:p>
        </p:txBody>
      </p:sp>
      <p:sp>
        <p:nvSpPr>
          <p:cNvPr name="TextBox 11" id="11"/>
          <p:cNvSpPr txBox="true"/>
          <p:nvPr/>
        </p:nvSpPr>
        <p:spPr>
          <a:xfrm rot="0">
            <a:off x="3067860" y="7328419"/>
            <a:ext cx="4998775"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Parce qu'il stimule l'appétit des animaux en hiver.</a:t>
            </a:r>
          </a:p>
        </p:txBody>
      </p:sp>
      <p:sp>
        <p:nvSpPr>
          <p:cNvPr name="Freeform 12" id="12"/>
          <p:cNvSpPr/>
          <p:nvPr/>
        </p:nvSpPr>
        <p:spPr>
          <a:xfrm flipH="false" flipV="false" rot="0">
            <a:off x="603486" y="1418993"/>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764656" y="1639092"/>
            <a:ext cx="1779678" cy="2075865"/>
          </a:xfrm>
          <a:custGeom>
            <a:avLst/>
            <a:gdLst/>
            <a:ahLst/>
            <a:cxnLst/>
            <a:rect r="r" b="b" t="t" l="l"/>
            <a:pathLst>
              <a:path h="2075865" w="1779678">
                <a:moveTo>
                  <a:pt x="0" y="0"/>
                </a:moveTo>
                <a:lnTo>
                  <a:pt x="1779678" y="0"/>
                </a:lnTo>
                <a:lnTo>
                  <a:pt x="1779678" y="2075866"/>
                </a:lnTo>
                <a:lnTo>
                  <a:pt x="0" y="2075866"/>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2219104" y="3924617"/>
            <a:ext cx="6219385" cy="5153660"/>
          </a:xfrm>
          <a:prstGeom prst="rect">
            <a:avLst/>
          </a:prstGeom>
        </p:spPr>
        <p:txBody>
          <a:bodyPr anchor="t" rtlCol="false" tIns="0" lIns="0" bIns="0" rIns="0">
            <a:spAutoFit/>
          </a:bodyPr>
          <a:lstStyle/>
          <a:p>
            <a:pPr algn="l">
              <a:lnSpc>
                <a:spcPts val="3409"/>
              </a:lnSpc>
            </a:pPr>
            <a:r>
              <a:rPr lang="en-US" sz="3099">
                <a:solidFill>
                  <a:srgbClr val="197C35"/>
                </a:solidFill>
                <a:latin typeface="Cerebri"/>
                <a:ea typeface="Cerebri"/>
                <a:cs typeface="Cerebri"/>
                <a:sym typeface="Cerebri"/>
              </a:rPr>
              <a:t>Heu ist reich an Rohfasern, die für Wiederkäuer wie Kühe essenziell sind, um die Pansenaktivität anzuregen und das Wiederkäuen zu fördern</a:t>
            </a:r>
            <a:r>
              <a:rPr lang="en-US" sz="3099" b="true">
                <a:solidFill>
                  <a:srgbClr val="197C35"/>
                </a:solidFill>
                <a:latin typeface="Cerebri Bold"/>
                <a:ea typeface="Cerebri Bold"/>
                <a:cs typeface="Cerebri Bold"/>
                <a:sym typeface="Cerebri Bold"/>
              </a:rPr>
              <a:t>.</a:t>
            </a:r>
            <a:r>
              <a:rPr lang="en-US" sz="3099">
                <a:solidFill>
                  <a:srgbClr val="197C35"/>
                </a:solidFill>
                <a:latin typeface="Cerebri"/>
                <a:ea typeface="Cerebri"/>
                <a:cs typeface="Cerebri"/>
                <a:sym typeface="Cerebri"/>
              </a:rPr>
              <a:t> Das ist besonders im Winter wichtig, wenn die Tiere im Stall sind und kein frisches Grünfutter erhalten. Heu ist zwar eine wichtige Futterkomponente, aber keine hochenergetische oder fettreiche Nahrung.</a:t>
            </a:r>
          </a:p>
          <a:p>
            <a:pPr algn="l">
              <a:lnSpc>
                <a:spcPts val="3300"/>
              </a:lnSpc>
            </a:pPr>
          </a:p>
        </p:txBody>
      </p:sp>
      <p:sp>
        <p:nvSpPr>
          <p:cNvPr name="Freeform 9" id="9"/>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645855" y="1772657"/>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2425533" y="3479853"/>
            <a:ext cx="5779407" cy="62960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Es enthält im Vergleich zu Kraftfutter wenig Energie und kaum Fett. Seine Hauptfunktion liegt in der Strukturwirkung, nicht in der Energielieferung. Der Appetit von Rindern hängt nicht direkt vom Heu ab. Heu ist kein Lockfutter, vielmehr wird es aufgrund seiner Verfügbarkeit und Verdaulichkeit gefüttert. Appetitanregung ist bei Wiederkäuern meist kein Problem, solange die Futterqualität stimmt.</a:t>
            </a:r>
          </a:p>
          <a:p>
            <a:pPr algn="l">
              <a:lnSpc>
                <a:spcPts val="3300"/>
              </a:lnSpc>
            </a:pPr>
          </a:p>
        </p:txBody>
      </p:sp>
      <p:sp>
        <p:nvSpPr>
          <p:cNvPr name="Freeform 9" id="9"/>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050109" y="2243479"/>
            <a:ext cx="8483161" cy="8286812"/>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512382" y="1777370"/>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77544" y="1292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2292060" y="3881810"/>
            <a:ext cx="6313933" cy="5038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 Le foin est riche en fibres brutes, essentielles pour les ruminants comme les vaches afin de stimuler l’activité du rumen et favoriser la rumination. Cela est particulièrement important en hiver, lorsque les animaux sont en stabulation et n'ont pas accès à de l’herbe fraîche. Le foin est certes un composant alimentaire important, mais ce n’est pas un aliment hautement énergétique ou gras.</a:t>
            </a:r>
          </a:p>
        </p:txBody>
      </p:sp>
      <p:sp>
        <p:nvSpPr>
          <p:cNvPr name="Freeform 9" id="9"/>
          <p:cNvSpPr/>
          <p:nvPr/>
        </p:nvSpPr>
        <p:spPr>
          <a:xfrm flipH="false" flipV="false" rot="0">
            <a:off x="6704566" y="9450564"/>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050109" y="2243479"/>
            <a:ext cx="8483161" cy="8286812"/>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543048" y="1600657"/>
            <a:ext cx="1779678" cy="2075865"/>
          </a:xfrm>
          <a:custGeom>
            <a:avLst/>
            <a:gdLst/>
            <a:ahLst/>
            <a:cxnLst/>
            <a:rect r="r" b="b" t="t" l="l"/>
            <a:pathLst>
              <a:path h="2075865" w="1779678">
                <a:moveTo>
                  <a:pt x="0" y="0"/>
                </a:moveTo>
                <a:lnTo>
                  <a:pt x="1779677" y="0"/>
                </a:lnTo>
                <a:lnTo>
                  <a:pt x="1779677" y="2075866"/>
                </a:lnTo>
                <a:lnTo>
                  <a:pt x="0" y="2075866"/>
                </a:lnTo>
                <a:lnTo>
                  <a:pt x="0" y="0"/>
                </a:lnTo>
                <a:close/>
              </a:path>
            </a:pathLst>
          </a:custGeom>
          <a:blipFill>
            <a:blip r:embed="rId2"/>
            <a:stretch>
              <a:fillRect l="0" t="0" r="0" b="0"/>
            </a:stretch>
          </a:blipFill>
        </p:spPr>
      </p:sp>
      <p:sp>
        <p:nvSpPr>
          <p:cNvPr name="TextBox 7" id="7"/>
          <p:cNvSpPr txBox="true"/>
          <p:nvPr/>
        </p:nvSpPr>
        <p:spPr>
          <a:xfrm rot="77028">
            <a:off x="4877544" y="1292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2503595" y="3924300"/>
            <a:ext cx="5890862" cy="5038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 Sa fonction principale réside dans son effet structurant, et pas dans l’apport énergétique. L'appétit des bovins, il ne dépend pas directement du foin. Ce n’est pas un aliment d’appel, mais il est donné pour sa disponibilité et sa digestibilité. Stimuler l’appétit n’est généralement pas un problème chez les ruminants tant que la qualité du fourrage est bonne.</a:t>
            </a:r>
          </a:p>
        </p:txBody>
      </p:sp>
      <p:sp>
        <p:nvSpPr>
          <p:cNvPr name="Freeform 9" id="9"/>
          <p:cNvSpPr/>
          <p:nvPr/>
        </p:nvSpPr>
        <p:spPr>
          <a:xfrm flipH="false" flipV="false" rot="0">
            <a:off x="6704566" y="9450564"/>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028221" y="2482315"/>
            <a:ext cx="8230557" cy="8040055"/>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23408" t="0" r="-23408" b="0"/>
              </a:stretch>
            </a:blipFill>
          </p:spPr>
        </p:sp>
      </p:grpSp>
      <p:sp>
        <p:nvSpPr>
          <p:cNvPr name="Freeform 6" id="6"/>
          <p:cNvSpPr/>
          <p:nvPr/>
        </p:nvSpPr>
        <p:spPr>
          <a:xfrm flipH="false" flipV="false" rot="0">
            <a:off x="658277" y="1978225"/>
            <a:ext cx="1461725" cy="1704996"/>
          </a:xfrm>
          <a:custGeom>
            <a:avLst/>
            <a:gdLst/>
            <a:ahLst/>
            <a:cxnLst/>
            <a:rect r="r" b="b" t="t" l="l"/>
            <a:pathLst>
              <a:path h="1704996" w="1461725">
                <a:moveTo>
                  <a:pt x="0" y="0"/>
                </a:moveTo>
                <a:lnTo>
                  <a:pt x="1461725" y="0"/>
                </a:lnTo>
                <a:lnTo>
                  <a:pt x="1461725" y="1704996"/>
                </a:lnTo>
                <a:lnTo>
                  <a:pt x="0" y="1704996"/>
                </a:lnTo>
                <a:lnTo>
                  <a:pt x="0" y="0"/>
                </a:lnTo>
                <a:close/>
              </a:path>
            </a:pathLst>
          </a:custGeom>
          <a:blipFill>
            <a:blip r:embed="rId3"/>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DAGq4beb4o8</dc:identifier>
  <dcterms:modified xsi:type="dcterms:W3CDTF">2011-08-01T06:04:30Z</dcterms:modified>
  <cp:revision>1</cp:revision>
  <dc:title>Quiz1</dc:title>
</cp:coreProperties>
</file>